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700"/>
    <a:srgbClr val="FFFF00"/>
    <a:srgbClr val="F5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5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5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1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0598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6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072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78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49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0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0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1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5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3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0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2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0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65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steunpunt@lieteberg.b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://www.bestuivers.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6000" b="1" dirty="0">
                <a:solidFill>
                  <a:srgbClr val="F7B700"/>
                </a:solidFill>
              </a:rPr>
              <a:t>Lieteberg</a:t>
            </a:r>
            <a:r>
              <a:rPr lang="nl-BE" dirty="0"/>
              <a:t/>
            </a:r>
            <a:br>
              <a:rPr lang="nl-BE" dirty="0"/>
            </a:br>
            <a:r>
              <a:rPr lang="nl-BE" sz="6000" dirty="0"/>
              <a:t>steunpunt voor de bijenteelt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sp>
        <p:nvSpPr>
          <p:cNvPr id="5" name="Zeshoek 4"/>
          <p:cNvSpPr/>
          <p:nvPr/>
        </p:nvSpPr>
        <p:spPr>
          <a:xfrm>
            <a:off x="10093523" y="4422105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Zeshoek 5"/>
          <p:cNvSpPr/>
          <p:nvPr/>
        </p:nvSpPr>
        <p:spPr>
          <a:xfrm>
            <a:off x="10085134" y="2991898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Zeshoek 6"/>
          <p:cNvSpPr/>
          <p:nvPr/>
        </p:nvSpPr>
        <p:spPr>
          <a:xfrm>
            <a:off x="8773880" y="3713791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Zeshoek 7"/>
          <p:cNvSpPr/>
          <p:nvPr/>
        </p:nvSpPr>
        <p:spPr>
          <a:xfrm>
            <a:off x="8782269" y="5146519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kstvak 10"/>
          <p:cNvSpPr txBox="1"/>
          <p:nvPr/>
        </p:nvSpPr>
        <p:spPr>
          <a:xfrm>
            <a:off x="10401310" y="5842109"/>
            <a:ext cx="2038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Foto’s: Paul Pijpers</a:t>
            </a:r>
          </a:p>
        </p:txBody>
      </p:sp>
    </p:spTree>
    <p:extLst>
      <p:ext uri="{BB962C8B-B14F-4D97-AF65-F5344CB8AC3E}">
        <p14:creationId xmlns:p14="http://schemas.microsoft.com/office/powerpoint/2010/main" val="367787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597802"/>
            <a:ext cx="3092740" cy="11806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 detail: het bestuivingsplatform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Doel: vlottere interactie tussen tuinbouwer en imker </a:t>
            </a:r>
          </a:p>
          <a:p>
            <a:r>
              <a:rPr lang="nl-BE" dirty="0">
                <a:solidFill>
                  <a:schemeClr val="tx1"/>
                </a:solidFill>
              </a:rPr>
              <a:t>Online marktplaats voor vraag en aanbod</a:t>
            </a:r>
          </a:p>
          <a:p>
            <a:r>
              <a:rPr lang="nl-BE" dirty="0">
                <a:solidFill>
                  <a:schemeClr val="tx1"/>
                </a:solidFill>
              </a:rPr>
              <a:t>Geen tussenkomst in afspraken </a:t>
            </a:r>
            <a:r>
              <a:rPr lang="nl-BE" dirty="0" err="1">
                <a:solidFill>
                  <a:schemeClr val="tx1"/>
                </a:solidFill>
              </a:rPr>
              <a:t>ivm</a:t>
            </a:r>
            <a:r>
              <a:rPr lang="nl-BE" dirty="0">
                <a:solidFill>
                  <a:schemeClr val="tx1"/>
                </a:solidFill>
              </a:rPr>
              <a:t> prijs, contract, levering, </a:t>
            </a:r>
            <a:r>
              <a:rPr lang="nl-BE" dirty="0" err="1">
                <a:solidFill>
                  <a:schemeClr val="tx1"/>
                </a:solidFill>
              </a:rPr>
              <a:t>etc</a:t>
            </a:r>
            <a:endParaRPr lang="nl-BE" dirty="0">
              <a:solidFill>
                <a:schemeClr val="tx1"/>
              </a:solidFill>
            </a:endParaRPr>
          </a:p>
          <a:p>
            <a:r>
              <a:rPr lang="nl-BE" dirty="0">
                <a:solidFill>
                  <a:schemeClr val="tx1"/>
                </a:solidFill>
              </a:rPr>
              <a:t>Bij aanvang fruitbloesemseizoen: ca. 500 bijenvolken in aanbod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8" y="107150"/>
            <a:ext cx="7400263" cy="57564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596" y="1244896"/>
            <a:ext cx="7528499" cy="55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 detail: pollenstof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Fotopublicatie van 200 pagina’s met belangrijke bijenplanten in Vlaanderen (€19, nog steeds beschikbaar bij Lieteberg)</a:t>
            </a:r>
          </a:p>
          <a:p>
            <a:r>
              <a:rPr lang="nl-BE" dirty="0">
                <a:solidFill>
                  <a:schemeClr val="tx1"/>
                </a:solidFill>
              </a:rPr>
              <a:t>Gedetailleerde foto’s van bloem, bij op de bloem, stuifmeelkorfje en microscoopopnames van stuifmeel</a:t>
            </a:r>
          </a:p>
          <a:p>
            <a:r>
              <a:rPr lang="nl-BE" dirty="0">
                <a:solidFill>
                  <a:schemeClr val="tx1"/>
                </a:solidFill>
              </a:rPr>
              <a:t>Inclusief de uitgebreide resultaten van stuifmeelonderzoek in Limburg (</a:t>
            </a:r>
            <a:r>
              <a:rPr lang="nl-BE" dirty="0" err="1">
                <a:solidFill>
                  <a:schemeClr val="tx1"/>
                </a:solidFill>
              </a:rPr>
              <a:t>ism</a:t>
            </a:r>
            <a:r>
              <a:rPr lang="nl-BE" dirty="0">
                <a:solidFill>
                  <a:schemeClr val="tx1"/>
                </a:solidFill>
              </a:rPr>
              <a:t> dr. Asperges)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Bijen verzamelen stuifmeel van 40-50 plantensoorten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Gemiddelde jaardracht: 17,2 kg/kast (30-40 kg is optimaal!)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06" y="4399943"/>
            <a:ext cx="3290709" cy="23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1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63" y="0"/>
            <a:ext cx="9681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2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13" y="0"/>
            <a:ext cx="9681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7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het steunpunt bereiken?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7/7 bereikbaar van 10-19u</a:t>
            </a:r>
          </a:p>
          <a:p>
            <a:r>
              <a:rPr lang="nl-BE" dirty="0">
                <a:solidFill>
                  <a:schemeClr val="tx1"/>
                </a:solidFill>
              </a:rPr>
              <a:t>Telefonisch via 089 25 50 60</a:t>
            </a:r>
          </a:p>
          <a:p>
            <a:r>
              <a:rPr lang="nl-BE" dirty="0">
                <a:solidFill>
                  <a:schemeClr val="tx1"/>
                </a:solidFill>
              </a:rPr>
              <a:t>Per e-mail via </a:t>
            </a:r>
            <a:r>
              <a:rPr lang="nl-BE" dirty="0">
                <a:solidFill>
                  <a:schemeClr val="tx1"/>
                </a:solidFill>
                <a:hlinkClick r:id="rId2"/>
              </a:rPr>
              <a:t>steunpunt@lieteberg.be</a:t>
            </a:r>
            <a:r>
              <a:rPr lang="nl-BE" dirty="0">
                <a:solidFill>
                  <a:schemeClr val="tx1"/>
                </a:solidFill>
              </a:rPr>
              <a:t> </a:t>
            </a:r>
          </a:p>
          <a:p>
            <a:r>
              <a:rPr lang="nl-BE" dirty="0">
                <a:solidFill>
                  <a:schemeClr val="tx1"/>
                </a:solidFill>
              </a:rPr>
              <a:t>Bezoek op afspraak in bezoekerscentrum Lieteberg in Zutendaal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133" y="605367"/>
            <a:ext cx="5572125" cy="3695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0" y="5546898"/>
            <a:ext cx="3226090" cy="123150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8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 AANTOCHT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9" y="685774"/>
            <a:ext cx="3513125" cy="4142481"/>
          </a:xfrm>
          <a:prstGeom prst="rect">
            <a:avLst/>
          </a:prstGeom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4951412" y="695276"/>
            <a:ext cx="4934479" cy="5172123"/>
          </a:xfrm>
        </p:spPr>
        <p:txBody>
          <a:bodyPr/>
          <a:lstStyle/>
          <a:p>
            <a:pPr marL="0" indent="0">
              <a:buNone/>
            </a:pPr>
            <a:r>
              <a:rPr lang="nl-BE" sz="3600" b="1" dirty="0">
                <a:solidFill>
                  <a:schemeClr val="tx1"/>
                </a:solidFill>
              </a:rPr>
              <a:t>GEZINSDAG BIJEN 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</a:rPr>
              <a:t>Op zondag 28 mei 2017 in</a:t>
            </a:r>
          </a:p>
          <a:p>
            <a:pPr marL="0" indent="0">
              <a:buNone/>
            </a:pPr>
            <a:r>
              <a:rPr lang="nl-BE" dirty="0">
                <a:solidFill>
                  <a:srgbClr val="0070C0"/>
                </a:solidFill>
              </a:rPr>
              <a:t>BEZOEKERSCENTRUM LIETEBERG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dirty="0">
                <a:solidFill>
                  <a:srgbClr val="0070C0"/>
                </a:solidFill>
              </a:rPr>
              <a:t>Stalkerweg </a:t>
            </a:r>
            <a:r>
              <a:rPr lang="nl-BE" dirty="0" err="1">
                <a:solidFill>
                  <a:srgbClr val="0070C0"/>
                </a:solidFill>
              </a:rPr>
              <a:t>z</a:t>
            </a:r>
            <a:r>
              <a:rPr lang="nl-BE" dirty="0">
                <a:solidFill>
                  <a:srgbClr val="0070C0"/>
                </a:solidFill>
              </a:rPr>
              <a:t>/n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dirty="0">
                <a:solidFill>
                  <a:srgbClr val="0070C0"/>
                </a:solidFill>
              </a:rPr>
              <a:t>Zutendaal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</a:rPr>
              <a:t>Met o.m.:</a:t>
            </a:r>
          </a:p>
          <a:p>
            <a:r>
              <a:rPr lang="nl-BE" dirty="0">
                <a:solidFill>
                  <a:schemeClr val="tx1"/>
                </a:solidFill>
              </a:rPr>
              <a:t>Proef- en demostanden bijen</a:t>
            </a:r>
          </a:p>
          <a:p>
            <a:r>
              <a:rPr lang="nl-BE" dirty="0">
                <a:solidFill>
                  <a:schemeClr val="tx1"/>
                </a:solidFill>
              </a:rPr>
              <a:t>Verkoop van bijenplanten</a:t>
            </a:r>
          </a:p>
          <a:p>
            <a:r>
              <a:rPr lang="nl-BE" dirty="0">
                <a:solidFill>
                  <a:schemeClr val="tx1"/>
                </a:solidFill>
              </a:rPr>
              <a:t>Waskaarsen rollen voor kinderen</a:t>
            </a:r>
          </a:p>
          <a:p>
            <a:r>
              <a:rPr lang="nl-BE" dirty="0">
                <a:solidFill>
                  <a:schemeClr val="tx1"/>
                </a:solidFill>
              </a:rPr>
              <a:t>Bruisend activiteitenpalet rond insecten en </a:t>
            </a:r>
            <a:r>
              <a:rPr lang="nl-BE" dirty="0" err="1">
                <a:solidFill>
                  <a:schemeClr val="tx1"/>
                </a:solidFill>
              </a:rPr>
              <a:t>voetreflexologie</a:t>
            </a:r>
            <a:endParaRPr lang="nl-BE" dirty="0">
              <a:solidFill>
                <a:schemeClr val="tx1"/>
              </a:solidFill>
            </a:endParaRPr>
          </a:p>
          <a:p>
            <a:endParaRPr lang="nl-BE" dirty="0">
              <a:solidFill>
                <a:srgbClr val="F7B700"/>
              </a:solidFill>
            </a:endParaRPr>
          </a:p>
          <a:p>
            <a:pPr marL="0" indent="0">
              <a:buNone/>
            </a:pPr>
            <a:endParaRPr lang="nl-BE" dirty="0">
              <a:solidFill>
                <a:srgbClr val="F7B700"/>
              </a:solidFill>
            </a:endParaRPr>
          </a:p>
          <a:p>
            <a:pPr marL="0" indent="0">
              <a:buNone/>
            </a:pPr>
            <a:endParaRPr lang="nl-BE" dirty="0">
              <a:solidFill>
                <a:srgbClr val="F7B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7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Historiek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Gesticht door imkers in 1990 als </a:t>
            </a:r>
            <a:r>
              <a:rPr lang="nl-BE" b="1" dirty="0">
                <a:solidFill>
                  <a:schemeClr val="tx1"/>
                </a:solidFill>
              </a:rPr>
              <a:t>bevruchtingsstation voor </a:t>
            </a:r>
            <a:r>
              <a:rPr lang="nl-BE" b="1" dirty="0" err="1">
                <a:solidFill>
                  <a:schemeClr val="tx1"/>
                </a:solidFill>
              </a:rPr>
              <a:t>Carnicabijen</a:t>
            </a:r>
            <a:endParaRPr lang="nl-BE" b="1" dirty="0">
              <a:solidFill>
                <a:schemeClr val="tx1"/>
              </a:solidFill>
            </a:endParaRPr>
          </a:p>
          <a:p>
            <a:r>
              <a:rPr lang="nl-BE" dirty="0">
                <a:solidFill>
                  <a:schemeClr val="tx1"/>
                </a:solidFill>
              </a:rPr>
              <a:t>Sterk gericht op natuureducatie: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Insectenmuseum (1993; volledig vernieuwde museale inrichting ‘</a:t>
            </a:r>
            <a:r>
              <a:rPr lang="nl-BE" dirty="0" err="1">
                <a:solidFill>
                  <a:schemeClr val="tx1"/>
                </a:solidFill>
              </a:rPr>
              <a:t>Entomopolis</a:t>
            </a:r>
            <a:r>
              <a:rPr lang="nl-BE" dirty="0">
                <a:solidFill>
                  <a:schemeClr val="tx1"/>
                </a:solidFill>
              </a:rPr>
              <a:t>: Fascinerende microkosmos’ in 2010)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Vlinderkoepel voor inheemse vlinders (2000)</a:t>
            </a:r>
          </a:p>
          <a:p>
            <a:pPr lvl="1"/>
            <a:r>
              <a:rPr lang="nl-BE" dirty="0" err="1">
                <a:solidFill>
                  <a:schemeClr val="tx1"/>
                </a:solidFill>
              </a:rPr>
              <a:t>Blotevoetenpad</a:t>
            </a:r>
            <a:r>
              <a:rPr lang="nl-BE" dirty="0">
                <a:solidFill>
                  <a:schemeClr val="tx1"/>
                </a:solidFill>
              </a:rPr>
              <a:t> (2005) zorgde spectaculaire stijging bezoekers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Vandaag: </a:t>
            </a:r>
            <a:r>
              <a:rPr lang="nl-BE" dirty="0" err="1">
                <a:solidFill>
                  <a:schemeClr val="tx1"/>
                </a:solidFill>
              </a:rPr>
              <a:t>zelfbedruipend</a:t>
            </a:r>
            <a:r>
              <a:rPr lang="nl-BE" dirty="0">
                <a:solidFill>
                  <a:schemeClr val="tx1"/>
                </a:solidFill>
              </a:rPr>
              <a:t> bezoekerscentrum met 15 personeelsleden dat jaarlijks 150.000 bezoekers trekt</a:t>
            </a:r>
          </a:p>
          <a:p>
            <a:pPr lvl="1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3771349"/>
            <a:ext cx="4169833" cy="2791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7" name="Picture 5" descr="Begin"/>
          <p:cNvPicPr>
            <a:picLocks noChangeAspect="1" noChangeArrowheads="1"/>
          </p:cNvPicPr>
          <p:nvPr/>
        </p:nvPicPr>
        <p:blipFill>
          <a:blip r:embed="rId5" cstate="print"/>
          <a:srcRect l="3960"/>
          <a:stretch>
            <a:fillRect/>
          </a:stretch>
        </p:blipFill>
        <p:spPr bwMode="auto">
          <a:xfrm>
            <a:off x="8880975" y="185721"/>
            <a:ext cx="3116286" cy="2157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Vrije vorm: vorm 10"/>
          <p:cNvSpPr/>
          <p:nvPr/>
        </p:nvSpPr>
        <p:spPr>
          <a:xfrm rot="984988">
            <a:off x="8979269" y="1959526"/>
            <a:ext cx="1097440" cy="2928995"/>
          </a:xfrm>
          <a:custGeom>
            <a:avLst/>
            <a:gdLst>
              <a:gd name="connsiteX0" fmla="*/ 1009709 w 1097440"/>
              <a:gd name="connsiteY0" fmla="*/ 8843 h 2437718"/>
              <a:gd name="connsiteX1" fmla="*/ 285809 w 1097440"/>
              <a:gd name="connsiteY1" fmla="*/ 75518 h 2437718"/>
              <a:gd name="connsiteX2" fmla="*/ 276284 w 1097440"/>
              <a:gd name="connsiteY2" fmla="*/ 561293 h 2437718"/>
              <a:gd name="connsiteX3" fmla="*/ 895409 w 1097440"/>
              <a:gd name="connsiteY3" fmla="*/ 761318 h 2437718"/>
              <a:gd name="connsiteX4" fmla="*/ 1095434 w 1097440"/>
              <a:gd name="connsiteY4" fmla="*/ 513668 h 2437718"/>
              <a:gd name="connsiteX5" fmla="*/ 800159 w 1097440"/>
              <a:gd name="connsiteY5" fmla="*/ 351743 h 2437718"/>
              <a:gd name="connsiteX6" fmla="*/ 371534 w 1097440"/>
              <a:gd name="connsiteY6" fmla="*/ 427943 h 2437718"/>
              <a:gd name="connsiteX7" fmla="*/ 66734 w 1097440"/>
              <a:gd name="connsiteY7" fmla="*/ 885143 h 2437718"/>
              <a:gd name="connsiteX8" fmla="*/ 285809 w 1097440"/>
              <a:gd name="connsiteY8" fmla="*/ 1304243 h 2437718"/>
              <a:gd name="connsiteX9" fmla="*/ 895409 w 1097440"/>
              <a:gd name="connsiteY9" fmla="*/ 1428068 h 2437718"/>
              <a:gd name="connsiteX10" fmla="*/ 1028759 w 1097440"/>
              <a:gd name="connsiteY10" fmla="*/ 1056593 h 2437718"/>
              <a:gd name="connsiteX11" fmla="*/ 590609 w 1097440"/>
              <a:gd name="connsiteY11" fmla="*/ 980393 h 2437718"/>
              <a:gd name="connsiteX12" fmla="*/ 104834 w 1097440"/>
              <a:gd name="connsiteY12" fmla="*/ 1180418 h 2437718"/>
              <a:gd name="connsiteX13" fmla="*/ 28634 w 1097440"/>
              <a:gd name="connsiteY13" fmla="*/ 1647143 h 2437718"/>
              <a:gd name="connsiteX14" fmla="*/ 476309 w 1097440"/>
              <a:gd name="connsiteY14" fmla="*/ 1951943 h 2437718"/>
              <a:gd name="connsiteX15" fmla="*/ 771584 w 1097440"/>
              <a:gd name="connsiteY15" fmla="*/ 1970993 h 2437718"/>
              <a:gd name="connsiteX16" fmla="*/ 962084 w 1097440"/>
              <a:gd name="connsiteY16" fmla="*/ 1770968 h 2437718"/>
              <a:gd name="connsiteX17" fmla="*/ 743009 w 1097440"/>
              <a:gd name="connsiteY17" fmla="*/ 1618568 h 2437718"/>
              <a:gd name="connsiteX18" fmla="*/ 142934 w 1097440"/>
              <a:gd name="connsiteY18" fmla="*/ 1637618 h 2437718"/>
              <a:gd name="connsiteX19" fmla="*/ 161984 w 1097440"/>
              <a:gd name="connsiteY19" fmla="*/ 2237693 h 2437718"/>
              <a:gd name="connsiteX20" fmla="*/ 219134 w 1097440"/>
              <a:gd name="connsiteY20" fmla="*/ 2437718 h 243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97440" h="2437718">
                <a:moveTo>
                  <a:pt x="1009709" y="8843"/>
                </a:moveTo>
                <a:cubicBezTo>
                  <a:pt x="708877" y="-3857"/>
                  <a:pt x="408046" y="-16557"/>
                  <a:pt x="285809" y="75518"/>
                </a:cubicBezTo>
                <a:cubicBezTo>
                  <a:pt x="163572" y="167593"/>
                  <a:pt x="174684" y="446993"/>
                  <a:pt x="276284" y="561293"/>
                </a:cubicBezTo>
                <a:cubicBezTo>
                  <a:pt x="377884" y="675593"/>
                  <a:pt x="758884" y="769256"/>
                  <a:pt x="895409" y="761318"/>
                </a:cubicBezTo>
                <a:cubicBezTo>
                  <a:pt x="1031934" y="753381"/>
                  <a:pt x="1111309" y="581930"/>
                  <a:pt x="1095434" y="513668"/>
                </a:cubicBezTo>
                <a:cubicBezTo>
                  <a:pt x="1079559" y="445406"/>
                  <a:pt x="920809" y="366030"/>
                  <a:pt x="800159" y="351743"/>
                </a:cubicBezTo>
                <a:cubicBezTo>
                  <a:pt x="679509" y="337456"/>
                  <a:pt x="493771" y="339043"/>
                  <a:pt x="371534" y="427943"/>
                </a:cubicBezTo>
                <a:cubicBezTo>
                  <a:pt x="249297" y="516843"/>
                  <a:pt x="81021" y="739093"/>
                  <a:pt x="66734" y="885143"/>
                </a:cubicBezTo>
                <a:cubicBezTo>
                  <a:pt x="52447" y="1031193"/>
                  <a:pt x="147696" y="1213755"/>
                  <a:pt x="285809" y="1304243"/>
                </a:cubicBezTo>
                <a:cubicBezTo>
                  <a:pt x="423922" y="1394731"/>
                  <a:pt x="771584" y="1469343"/>
                  <a:pt x="895409" y="1428068"/>
                </a:cubicBezTo>
                <a:cubicBezTo>
                  <a:pt x="1019234" y="1386793"/>
                  <a:pt x="1079559" y="1131205"/>
                  <a:pt x="1028759" y="1056593"/>
                </a:cubicBezTo>
                <a:cubicBezTo>
                  <a:pt x="977959" y="981981"/>
                  <a:pt x="744596" y="959756"/>
                  <a:pt x="590609" y="980393"/>
                </a:cubicBezTo>
                <a:cubicBezTo>
                  <a:pt x="436622" y="1001030"/>
                  <a:pt x="198496" y="1069293"/>
                  <a:pt x="104834" y="1180418"/>
                </a:cubicBezTo>
                <a:cubicBezTo>
                  <a:pt x="11172" y="1291543"/>
                  <a:pt x="-33278" y="1518556"/>
                  <a:pt x="28634" y="1647143"/>
                </a:cubicBezTo>
                <a:cubicBezTo>
                  <a:pt x="90546" y="1775730"/>
                  <a:pt x="352484" y="1897968"/>
                  <a:pt x="476309" y="1951943"/>
                </a:cubicBezTo>
                <a:cubicBezTo>
                  <a:pt x="600134" y="2005918"/>
                  <a:pt x="690622" y="2001155"/>
                  <a:pt x="771584" y="1970993"/>
                </a:cubicBezTo>
                <a:cubicBezTo>
                  <a:pt x="852546" y="1940831"/>
                  <a:pt x="966846" y="1829706"/>
                  <a:pt x="962084" y="1770968"/>
                </a:cubicBezTo>
                <a:cubicBezTo>
                  <a:pt x="957321" y="1712231"/>
                  <a:pt x="879534" y="1640793"/>
                  <a:pt x="743009" y="1618568"/>
                </a:cubicBezTo>
                <a:cubicBezTo>
                  <a:pt x="606484" y="1596343"/>
                  <a:pt x="239771" y="1534431"/>
                  <a:pt x="142934" y="1637618"/>
                </a:cubicBezTo>
                <a:cubicBezTo>
                  <a:pt x="46097" y="1740805"/>
                  <a:pt x="149284" y="2104343"/>
                  <a:pt x="161984" y="2237693"/>
                </a:cubicBezTo>
                <a:cubicBezTo>
                  <a:pt x="174684" y="2371043"/>
                  <a:pt x="196909" y="2404380"/>
                  <a:pt x="219134" y="2437718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8981016" y="314869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1990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695534" y="3921076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80205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Bijen en Lieteberg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Naast bredere </a:t>
            </a:r>
            <a:r>
              <a:rPr lang="nl-BE" dirty="0" err="1">
                <a:solidFill>
                  <a:schemeClr val="tx1"/>
                </a:solidFill>
              </a:rPr>
              <a:t>natuureducatieve</a:t>
            </a:r>
            <a:r>
              <a:rPr lang="nl-BE" dirty="0">
                <a:solidFill>
                  <a:schemeClr val="tx1"/>
                </a:solidFill>
              </a:rPr>
              <a:t> werking zijn honingbijen steeds een belangrijke activiteit gebleven</a:t>
            </a:r>
          </a:p>
          <a:p>
            <a:r>
              <a:rPr lang="nl-BE" dirty="0">
                <a:solidFill>
                  <a:schemeClr val="tx1"/>
                </a:solidFill>
              </a:rPr>
              <a:t>Doel: verbetering van teeltmateriaal voor de imkers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Aankoop en aanhouden van gekeurde teeltmoeren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Verdelen van larfjes van teeltmoeren onder de imkers voor koninginnenteelt</a:t>
            </a:r>
          </a:p>
          <a:p>
            <a:r>
              <a:rPr lang="nl-BE" dirty="0">
                <a:solidFill>
                  <a:schemeClr val="tx1"/>
                </a:solidFill>
              </a:rPr>
              <a:t>Verzorgen van jaarlijkse opleidingen voor beginnende en gevorderde imkers</a:t>
            </a:r>
          </a:p>
          <a:p>
            <a:r>
              <a:rPr lang="nl-BE" dirty="0">
                <a:solidFill>
                  <a:schemeClr val="tx1"/>
                </a:solidFill>
              </a:rPr>
              <a:t>Ligging in een regio met veel imkers</a:t>
            </a:r>
          </a:p>
          <a:p>
            <a:endParaRPr lang="nl-BE" dirty="0">
              <a:solidFill>
                <a:srgbClr val="F7B7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b="12555"/>
          <a:stretch/>
        </p:blipFill>
        <p:spPr>
          <a:xfrm>
            <a:off x="8797264" y="3928260"/>
            <a:ext cx="2939884" cy="2498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2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Bijen en Lieteberg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Veranderende noden voor de bijenteeltsector vergen een professionele aanpak: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Bijensterfte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Tekort aan </a:t>
            </a:r>
            <a:r>
              <a:rPr lang="nl-BE" dirty="0" err="1">
                <a:solidFill>
                  <a:schemeClr val="tx1"/>
                </a:solidFill>
              </a:rPr>
              <a:t>bestuivers</a:t>
            </a:r>
            <a:r>
              <a:rPr lang="nl-BE" dirty="0">
                <a:solidFill>
                  <a:schemeClr val="tx1"/>
                </a:solidFill>
              </a:rPr>
              <a:t> voor land- en tuinbouw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Algemene informatieverstrekking voor brede publiek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2191" t="30782" r="40559" b="30782"/>
          <a:stretch/>
        </p:blipFill>
        <p:spPr>
          <a:xfrm>
            <a:off x="6973718" y="997563"/>
            <a:ext cx="3243302" cy="3030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8654141" y="3994089"/>
            <a:ext cx="1749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Foto: Paul Pijpers</a:t>
            </a:r>
          </a:p>
        </p:txBody>
      </p:sp>
    </p:spTree>
    <p:extLst>
      <p:ext uri="{BB962C8B-B14F-4D97-AF65-F5344CB8AC3E}">
        <p14:creationId xmlns:p14="http://schemas.microsoft.com/office/powerpoint/2010/main" val="257960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Bewuste investering van inkomsten uit toerisme in imkerij</a:t>
            </a:r>
          </a:p>
          <a:p>
            <a:r>
              <a:rPr lang="nl-BE" dirty="0">
                <a:solidFill>
                  <a:schemeClr val="tx1"/>
                </a:solidFill>
              </a:rPr>
              <a:t>Initiatiefnemer van verschillende provinciale en Europese plattelandsprojecten</a:t>
            </a:r>
          </a:p>
          <a:p>
            <a:r>
              <a:rPr lang="nl-BE" dirty="0">
                <a:solidFill>
                  <a:schemeClr val="tx1"/>
                </a:solidFill>
              </a:rPr>
              <a:t>Ervaring opgebouwd uit opeenvolgende projecten over wilde bijen en honingbijen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Wilde bijen in Limburgse tuinen (2010-2011)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Kunstmatige inseminatie van bijenkoninginnen (2011-2013)</a:t>
            </a:r>
          </a:p>
          <a:p>
            <a:pPr lvl="1"/>
            <a:r>
              <a:rPr lang="nl-BE" dirty="0" err="1">
                <a:solidFill>
                  <a:schemeClr val="tx1"/>
                </a:solidFill>
              </a:rPr>
              <a:t>BIJzonder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BIJlangrijk</a:t>
            </a:r>
            <a:r>
              <a:rPr lang="nl-BE" dirty="0">
                <a:solidFill>
                  <a:schemeClr val="tx1"/>
                </a:solidFill>
              </a:rPr>
              <a:t> (2013-2015)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6" name="Picture 2" descr="http://www.pipeline.de/pipeline/showpics.php?id=11729497_l&amp;rid=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10" y="4301067"/>
            <a:ext cx="4187840" cy="230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0652902" y="6288499"/>
            <a:ext cx="1184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Foto: </a:t>
            </a:r>
            <a:r>
              <a:rPr lang="nl-BE" sz="1200" dirty="0" err="1"/>
              <a:t>Bäuerle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10670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Wat leerden we uit deze projecten?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De afstand tussen publiek en (honing)bijen neemt toe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Startende imkers hebben meer begeleiding nodig 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Ervaren imkers hebben nood aan bijscholing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Nood aan regionaal geselecteerd genetisch materiaal </a:t>
            </a:r>
            <a:r>
              <a:rPr lang="nl-BE" dirty="0" err="1">
                <a:solidFill>
                  <a:schemeClr val="tx1"/>
                </a:solidFill>
              </a:rPr>
              <a:t>ipv</a:t>
            </a:r>
            <a:r>
              <a:rPr lang="nl-BE" dirty="0">
                <a:solidFill>
                  <a:schemeClr val="tx1"/>
                </a:solidFill>
              </a:rPr>
              <a:t> import uit het buitenland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Land- en tuinbouw: grotere vraag naar bijen dan aanbod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Vraag naar link tussen wetenschap en praktijk</a:t>
            </a:r>
          </a:p>
          <a:p>
            <a:pPr marL="457200" lvl="1" indent="0">
              <a:buNone/>
            </a:pPr>
            <a:endParaRPr lang="nl-BE" dirty="0">
              <a:solidFill>
                <a:srgbClr val="F7B7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14834" r="14287"/>
          <a:stretch/>
        </p:blipFill>
        <p:spPr>
          <a:xfrm>
            <a:off x="8410575" y="3309431"/>
            <a:ext cx="3590083" cy="337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vak 6"/>
          <p:cNvSpPr txBox="1"/>
          <p:nvPr/>
        </p:nvSpPr>
        <p:spPr>
          <a:xfrm>
            <a:off x="10309752" y="6273110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Foto: Paul Pijpers</a:t>
            </a:r>
          </a:p>
        </p:txBody>
      </p:sp>
    </p:spTree>
    <p:extLst>
      <p:ext uri="{BB962C8B-B14F-4D97-AF65-F5344CB8AC3E}">
        <p14:creationId xmlns:p14="http://schemas.microsoft.com/office/powerpoint/2010/main" val="298031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projectwerking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BE" dirty="0">
                <a:solidFill>
                  <a:schemeClr val="tx1"/>
                </a:solidFill>
              </a:rPr>
              <a:t>Project </a:t>
            </a:r>
            <a:r>
              <a:rPr lang="nl-BE" dirty="0">
                <a:solidFill>
                  <a:schemeClr val="bg1"/>
                </a:solidFill>
              </a:rPr>
              <a:t>‘Goede selectie, meer stuifmeel: betere bijen’ </a:t>
            </a:r>
            <a:r>
              <a:rPr lang="nl-BE" dirty="0">
                <a:solidFill>
                  <a:schemeClr val="tx1"/>
                </a:solidFill>
              </a:rPr>
              <a:t>(2014-2017)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Bewustzijn bij imkers over belang van stuifmeel vergroten</a:t>
            </a:r>
          </a:p>
          <a:p>
            <a:pPr lvl="2"/>
            <a:r>
              <a:rPr lang="nl-BE" dirty="0">
                <a:solidFill>
                  <a:schemeClr val="tx1"/>
                </a:solidFill>
              </a:rPr>
              <a:t>Pollenkleurengids</a:t>
            </a:r>
          </a:p>
          <a:p>
            <a:pPr lvl="2"/>
            <a:r>
              <a:rPr lang="nl-BE" dirty="0">
                <a:solidFill>
                  <a:schemeClr val="tx1"/>
                </a:solidFill>
              </a:rPr>
              <a:t>Boek ‘Pollenstof’ en onderzoek naar door bijen verzameld stuifmeel in Limburg 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Uitbouw van een selectiegroep voor regionaal geselecteerd materiaal</a:t>
            </a:r>
          </a:p>
          <a:p>
            <a:pPr lvl="2"/>
            <a:r>
              <a:rPr lang="nl-BE" dirty="0">
                <a:solidFill>
                  <a:schemeClr val="tx1"/>
                </a:solidFill>
              </a:rPr>
              <a:t>Selectie van </a:t>
            </a:r>
            <a:r>
              <a:rPr lang="nl-BE" dirty="0" err="1">
                <a:solidFill>
                  <a:schemeClr val="tx1"/>
                </a:solidFill>
              </a:rPr>
              <a:t>varroatolerante</a:t>
            </a:r>
            <a:r>
              <a:rPr lang="nl-BE" dirty="0">
                <a:solidFill>
                  <a:schemeClr val="tx1"/>
                </a:solidFill>
              </a:rPr>
              <a:t>, zachtaardige en gezonde bijen</a:t>
            </a:r>
          </a:p>
          <a:p>
            <a:pPr lvl="2"/>
            <a:r>
              <a:rPr lang="nl-BE" dirty="0">
                <a:solidFill>
                  <a:schemeClr val="tx1"/>
                </a:solidFill>
              </a:rPr>
              <a:t>Import van buitenlands teeltmateriaal decimeren</a:t>
            </a:r>
          </a:p>
          <a:p>
            <a:pPr lvl="2"/>
            <a:r>
              <a:rPr lang="nl-BE" dirty="0">
                <a:solidFill>
                  <a:schemeClr val="tx1"/>
                </a:solidFill>
              </a:rPr>
              <a:t>Verdeling van kwalitatief teeltmateriaal onder de imkers</a:t>
            </a:r>
          </a:p>
          <a:p>
            <a:pPr lvl="2"/>
            <a:endParaRPr lang="nl-BE" dirty="0">
              <a:solidFill>
                <a:srgbClr val="F7B7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15" y="3941611"/>
            <a:ext cx="3913471" cy="27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5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Doorgroei naar steunpunt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4230149"/>
          </a:xfrm>
        </p:spPr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tx1"/>
                </a:solidFill>
              </a:rPr>
              <a:t>Project ‘Goede selectie, meer stuifmeel: betere bijen’ komt tegemoet aan een aantal van de noden </a:t>
            </a:r>
          </a:p>
          <a:p>
            <a:r>
              <a:rPr lang="nl-BE" dirty="0">
                <a:solidFill>
                  <a:schemeClr val="tx1"/>
                </a:solidFill>
              </a:rPr>
              <a:t>Nood aan ondersteuning en coördinatie blijft</a:t>
            </a:r>
          </a:p>
          <a:p>
            <a:r>
              <a:rPr lang="nl-BE" dirty="0">
                <a:solidFill>
                  <a:schemeClr val="tx1"/>
                </a:solidFill>
              </a:rPr>
              <a:t>Opstart van het </a:t>
            </a:r>
            <a:r>
              <a:rPr lang="nl-BE" dirty="0">
                <a:solidFill>
                  <a:schemeClr val="bg1"/>
                </a:solidFill>
              </a:rPr>
              <a:t>Steunpunt Bijenteelt 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Doel: Focus op de imker: hoe omgaan met de bijen en het drachtgebied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Operationeel sinds 1 januari 2017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Financiering vanuit Platteland Plus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19786" t="-427" r="9371" b="427"/>
          <a:stretch/>
        </p:blipFill>
        <p:spPr>
          <a:xfrm>
            <a:off x="6129266" y="627077"/>
            <a:ext cx="4292212" cy="4038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8793492" y="4359791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Foto: Paul Pijpers</a:t>
            </a:r>
          </a:p>
        </p:txBody>
      </p:sp>
    </p:spTree>
    <p:extLst>
      <p:ext uri="{BB962C8B-B14F-4D97-AF65-F5344CB8AC3E}">
        <p14:creationId xmlns:p14="http://schemas.microsoft.com/office/powerpoint/2010/main" val="204551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doet het Steunpunt bijenteelt?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154648"/>
          </a:xfrm>
        </p:spPr>
        <p:txBody>
          <a:bodyPr>
            <a:normAutofit fontScale="85000" lnSpcReduction="10000"/>
          </a:bodyPr>
          <a:lstStyle/>
          <a:p>
            <a:r>
              <a:rPr lang="nl-BE" dirty="0">
                <a:solidFill>
                  <a:schemeClr val="tx1"/>
                </a:solidFill>
              </a:rPr>
              <a:t>Dienstverlening aan imkers (7/7 van 10-19u)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Ondersteuning van imkers (</a:t>
            </a:r>
            <a:r>
              <a:rPr lang="nl-BE" dirty="0" err="1">
                <a:solidFill>
                  <a:schemeClr val="tx1"/>
                </a:solidFill>
              </a:rPr>
              <a:t>teelttechnisch</a:t>
            </a:r>
            <a:r>
              <a:rPr lang="nl-BE" dirty="0">
                <a:solidFill>
                  <a:schemeClr val="tx1"/>
                </a:solidFill>
              </a:rPr>
              <a:t> en administratief)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Ontwikkelen van digitale tools voor de imker 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Vulgarisatie wetenschappelijk onderzoek </a:t>
            </a:r>
            <a:r>
              <a:rPr lang="nl-BE" dirty="0" err="1">
                <a:solidFill>
                  <a:schemeClr val="tx1"/>
                </a:solidFill>
              </a:rPr>
              <a:t>dmv</a:t>
            </a:r>
            <a:r>
              <a:rPr lang="nl-BE" dirty="0">
                <a:solidFill>
                  <a:schemeClr val="tx1"/>
                </a:solidFill>
              </a:rPr>
              <a:t> publiceerbare artikels</a:t>
            </a:r>
          </a:p>
          <a:p>
            <a:r>
              <a:rPr lang="nl-BE" dirty="0">
                <a:solidFill>
                  <a:schemeClr val="tx1"/>
                </a:solidFill>
              </a:rPr>
              <a:t>Bestuivingsdiensten land- en tuinbouw</a:t>
            </a:r>
          </a:p>
          <a:p>
            <a:pPr lvl="1"/>
            <a:r>
              <a:rPr lang="nl-BE" dirty="0">
                <a:solidFill>
                  <a:schemeClr val="tx1"/>
                </a:solidFill>
                <a:hlinkClick r:id="rId2"/>
              </a:rPr>
              <a:t>www.bestuivers.be</a:t>
            </a:r>
            <a:r>
              <a:rPr lang="nl-BE" dirty="0">
                <a:solidFill>
                  <a:schemeClr val="tx1"/>
                </a:solidFill>
              </a:rPr>
              <a:t>, dé digitale marktplaats voor vraag en aanbod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Kennis en informatieverspreiding</a:t>
            </a:r>
          </a:p>
          <a:p>
            <a:r>
              <a:rPr lang="nl-BE" dirty="0">
                <a:solidFill>
                  <a:schemeClr val="tx1"/>
                </a:solidFill>
              </a:rPr>
              <a:t>Demonstratief onderzoek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Verzorgen van link tussen wetenschap en praktijk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Datamonitoring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Selectiegroep</a:t>
            </a:r>
          </a:p>
          <a:p>
            <a:r>
              <a:rPr lang="nl-BE" dirty="0">
                <a:solidFill>
                  <a:schemeClr val="tx1"/>
                </a:solidFill>
              </a:rPr>
              <a:t>Publieksgerichte werking</a:t>
            </a:r>
          </a:p>
          <a:p>
            <a:endParaRPr lang="nl-BE" dirty="0">
              <a:solidFill>
                <a:srgbClr val="F7B7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7" y="5995998"/>
            <a:ext cx="2172832" cy="862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57" y="6081880"/>
            <a:ext cx="2549639" cy="720071"/>
          </a:xfrm>
          <a:prstGeom prst="rect">
            <a:avLst/>
          </a:prstGeom>
        </p:spPr>
      </p:pic>
      <p:sp>
        <p:nvSpPr>
          <p:cNvPr id="6" name="Zeshoek 5"/>
          <p:cNvSpPr/>
          <p:nvPr/>
        </p:nvSpPr>
        <p:spPr>
          <a:xfrm>
            <a:off x="9465804" y="2048020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Zeshoek 6"/>
          <p:cNvSpPr/>
          <p:nvPr/>
        </p:nvSpPr>
        <p:spPr>
          <a:xfrm>
            <a:off x="9457415" y="617813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Zeshoek 7"/>
          <p:cNvSpPr/>
          <p:nvPr/>
        </p:nvSpPr>
        <p:spPr>
          <a:xfrm>
            <a:off x="8146161" y="1339706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Zeshoek 8"/>
          <p:cNvSpPr/>
          <p:nvPr/>
        </p:nvSpPr>
        <p:spPr>
          <a:xfrm>
            <a:off x="8154550" y="2772434"/>
            <a:ext cx="1666161" cy="143020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  <a:ln>
            <a:solidFill>
              <a:srgbClr val="F7B7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kstvak 9"/>
          <p:cNvSpPr txBox="1"/>
          <p:nvPr/>
        </p:nvSpPr>
        <p:spPr>
          <a:xfrm>
            <a:off x="8690987" y="4177956"/>
            <a:ext cx="2038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Foto’s: Paul Pijpers</a:t>
            </a:r>
          </a:p>
        </p:txBody>
      </p:sp>
    </p:spTree>
    <p:extLst>
      <p:ext uri="{BB962C8B-B14F-4D97-AF65-F5344CB8AC3E}">
        <p14:creationId xmlns:p14="http://schemas.microsoft.com/office/powerpoint/2010/main" val="870724245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1004</TotalTime>
  <Words>603</Words>
  <Application>Microsoft Office PowerPoint</Application>
  <PresentationFormat>Breedbeeld</PresentationFormat>
  <Paragraphs>98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Century Gothic</vt:lpstr>
      <vt:lpstr>Wingdings 3</vt:lpstr>
      <vt:lpstr>Segment</vt:lpstr>
      <vt:lpstr>Lieteberg steunpunt voor de bijenteelt</vt:lpstr>
      <vt:lpstr>Historiek</vt:lpstr>
      <vt:lpstr>Bijen en Lieteberg</vt:lpstr>
      <vt:lpstr>Bijen en Lieteberg</vt:lpstr>
      <vt:lpstr>projectwerking</vt:lpstr>
      <vt:lpstr>projectwerking</vt:lpstr>
      <vt:lpstr>projectwerking</vt:lpstr>
      <vt:lpstr>Doorgroei naar steunpunt </vt:lpstr>
      <vt:lpstr>Wat doet het Steunpunt bijenteelt?</vt:lpstr>
      <vt:lpstr>In detail: het bestuivingsplatform</vt:lpstr>
      <vt:lpstr>In detail: pollenstof</vt:lpstr>
      <vt:lpstr>PowerPoint-presentatie</vt:lpstr>
      <vt:lpstr>PowerPoint-presentatie</vt:lpstr>
      <vt:lpstr>Hoe het steunpunt bereiken?</vt:lpstr>
      <vt:lpstr>IN AANTOCHT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Lieteberg, steunpunt voor de bijenteelt</dc:title>
  <dc:creator>Wim Tollenaers</dc:creator>
  <cp:lastModifiedBy>Marc Peeters</cp:lastModifiedBy>
  <cp:revision>49</cp:revision>
  <dcterms:created xsi:type="dcterms:W3CDTF">2017-05-09T06:08:02Z</dcterms:created>
  <dcterms:modified xsi:type="dcterms:W3CDTF">2017-05-14T08:40:37Z</dcterms:modified>
</cp:coreProperties>
</file>