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82" r:id="rId2"/>
    <p:sldId id="297" r:id="rId3"/>
    <p:sldId id="300" r:id="rId4"/>
    <p:sldId id="269" r:id="rId5"/>
    <p:sldId id="303" r:id="rId6"/>
    <p:sldId id="304" r:id="rId7"/>
    <p:sldId id="302" r:id="rId8"/>
    <p:sldId id="309" r:id="rId9"/>
    <p:sldId id="305" r:id="rId10"/>
    <p:sldId id="301" r:id="rId11"/>
    <p:sldId id="312" r:id="rId12"/>
    <p:sldId id="310" r:id="rId13"/>
    <p:sldId id="299" r:id="rId14"/>
    <p:sldId id="307" r:id="rId15"/>
    <p:sldId id="298" r:id="rId16"/>
    <p:sldId id="311" r:id="rId17"/>
    <p:sldId id="308" r:id="rId18"/>
    <p:sldId id="306" r:id="rId1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82BF21"/>
    <a:srgbClr val="C3092C"/>
    <a:srgbClr val="FFCC99"/>
    <a:srgbClr val="FFFFFF"/>
    <a:srgbClr val="4079BE"/>
    <a:srgbClr val="6D162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22" autoAdjust="0"/>
  </p:normalViewPr>
  <p:slideViewPr>
    <p:cSldViewPr>
      <p:cViewPr varScale="1">
        <p:scale>
          <a:sx n="93" d="100"/>
          <a:sy n="93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D5C5B548-C34F-4D45-9E99-9F52F8196C8A}" type="datetime1">
              <a:rPr lang="fr-FR"/>
              <a:pPr>
                <a:defRPr/>
              </a:pPr>
              <a:t>15/05/2017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8C26D135-EC72-4F92-8306-C4764426C8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E1FE97E6-43A4-4788-B83F-13F9C3FA96C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/>
            <a:fld id="{7B8591DA-8BDC-4AC5-80B6-913394AFB508}" type="slidenum">
              <a:rPr lang="fr-FR" altLang="fr-FR" sz="1200"/>
              <a:pPr algn="r"/>
              <a:t>1</a:t>
            </a:fld>
            <a:endParaRPr lang="fr-FR" altLang="fr-FR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>
              <a:ea typeface="Genev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97E6-43A4-4788-B83F-13F9C3FA96C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/>
              <a:t>De plus en plus de demandes liées</a:t>
            </a:r>
            <a:r>
              <a:rPr lang="fr-BE" baseline="0" dirty="0" smtClean="0"/>
              <a:t> à l’aménagement des cimetières. Il existe une volonté de la part des communes de repenser la gestion des cimetières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97E6-43A4-4788-B83F-13F9C3FA96C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21 communes reconnues depuis 2015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97E6-43A4-4788-B83F-13F9C3FA96C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C53B0-43DC-4AFD-BE48-42A2DD07C56C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CBF6F-CAFE-4A75-95F8-CC55A124B680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1150" y="539750"/>
            <a:ext cx="1979613" cy="52197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20725" y="539750"/>
            <a:ext cx="5788025" cy="52197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07AC-9944-4639-9EA8-CF31DD29CEEC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35656-4C5F-46CC-8EAC-52C4B1FC8D30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C3CA8-F81E-487D-AF58-9E0BF819C44B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619250"/>
            <a:ext cx="3884613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22A4-C579-4E1D-9A7E-7B2C34E6A116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7E019-38CC-4902-902F-5714E2669BD9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B760-9BDA-4A5D-B7D5-BC2AA1BE9293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634A-3057-4FDE-8351-3FECB102A334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C8B7D-C074-4AAA-8F21-E83C9D546054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90668-F890-4F29-8FBE-884DC0A7C5AA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s_dgo3.gif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chemeClr val="bg1"/>
                </a:solidFill>
                <a:latin typeface="Arial" charset="0"/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4A2BAF9C-1C26-4541-8878-DDF15F9FF4E9}" type="slidenum">
              <a:rPr lang="fr-FR"/>
              <a:pPr>
                <a:defRPr/>
              </a:pPr>
              <a:t>‹#›</a:t>
            </a:fld>
            <a:r>
              <a:rPr lang="fr-FR"/>
              <a:t> </a:t>
            </a:r>
          </a:p>
        </p:txBody>
      </p:sp>
      <p:pic>
        <p:nvPicPr>
          <p:cNvPr id="1030" name="Image 9" descr="bandelette_coul.gif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2BF21"/>
          </a:solidFill>
          <a:latin typeface="+mj-lt"/>
          <a:ea typeface="+mj-ea"/>
          <a:cs typeface="Genev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2BF21"/>
          </a:solidFill>
          <a:latin typeface="Verdana" pitchFamily="34" charset="0"/>
          <a:ea typeface="Geneva" pitchFamily="64" charset="-128"/>
          <a:cs typeface="Genev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2BF21"/>
          </a:solidFill>
          <a:latin typeface="Verdana" pitchFamily="34" charset="0"/>
          <a:ea typeface="Geneva" pitchFamily="64" charset="-128"/>
          <a:cs typeface="Genev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2BF21"/>
          </a:solidFill>
          <a:latin typeface="Verdana" pitchFamily="34" charset="0"/>
          <a:ea typeface="Geneva" pitchFamily="64" charset="-128"/>
          <a:cs typeface="Genev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2BF21"/>
          </a:solidFill>
          <a:latin typeface="Verdana" pitchFamily="34" charset="0"/>
          <a:ea typeface="Geneva" pitchFamily="64" charset="-128"/>
          <a:cs typeface="Geneva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82BF21"/>
          </a:solidFill>
          <a:latin typeface="Verdana" pitchFamily="34" charset="0"/>
          <a:ea typeface="Geneva" pitchFamily="6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82BF21"/>
          </a:solidFill>
          <a:latin typeface="Verdana" pitchFamily="34" charset="0"/>
          <a:ea typeface="Geneva" pitchFamily="6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82BF21"/>
          </a:solidFill>
          <a:latin typeface="Verdana" pitchFamily="34" charset="0"/>
          <a:ea typeface="Geneva" pitchFamily="6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82BF21"/>
          </a:solidFill>
          <a:latin typeface="Verdana" pitchFamily="34" charset="0"/>
          <a:ea typeface="Geneva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Genev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enev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+mn-ea"/>
          <a:cs typeface="Genev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Genev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Geneva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abeillesetcompagnie.b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e la date 3"/>
          <p:cNvSpPr txBox="1">
            <a:spLocks noGrp="1"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50000"/>
              </a:spcBef>
            </a:pPr>
            <a:fld id="{57C4F4AD-99B1-4319-91F3-96F8A34684B5}" type="slidenum">
              <a:rPr lang="fr-FR" altLang="fr-FR" sz="1100">
                <a:solidFill>
                  <a:schemeClr val="bg1"/>
                </a:solidFill>
                <a:latin typeface="Arial" pitchFamily="34" charset="0"/>
              </a:rPr>
              <a:pPr>
                <a:spcBef>
                  <a:spcPct val="50000"/>
                </a:spcBef>
              </a:pPr>
              <a:t>1</a:t>
            </a:fld>
            <a:r>
              <a:rPr lang="fr-FR" altLang="fr-FR" sz="1100">
                <a:solidFill>
                  <a:schemeClr val="bg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620688"/>
            <a:ext cx="8064896" cy="1470025"/>
          </a:xfrm>
        </p:spPr>
        <p:txBody>
          <a:bodyPr/>
          <a:lstStyle/>
          <a:p>
            <a:pPr algn="ctr" eaLnBrk="1" hangingPunct="1"/>
            <a:r>
              <a:rPr lang="fr-BE" sz="1600" i="1" dirty="0" smtClean="0"/>
              <a:t>Que fait la Wallonie pour les abeilles?</a:t>
            </a:r>
            <a:r>
              <a:rPr lang="fr-BE" sz="1600" dirty="0" smtClean="0"/>
              <a:t> </a:t>
            </a:r>
            <a:br>
              <a:rPr lang="fr-BE" sz="1600" dirty="0" smtClean="0"/>
            </a:b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fr-BE" sz="3200" dirty="0" smtClean="0"/>
              <a:t>Le Plan Maya</a:t>
            </a:r>
            <a:endParaRPr lang="fr-FR" altLang="fr-FR" sz="3200" b="0" i="1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3648" y="4437112"/>
            <a:ext cx="6400800" cy="1752600"/>
          </a:xfrm>
        </p:spPr>
        <p:txBody>
          <a:bodyPr/>
          <a:lstStyle/>
          <a:p>
            <a:pPr algn="r"/>
            <a:endParaRPr lang="fr-BE" altLang="fr-FR" sz="1600" b="0" dirty="0" smtClean="0"/>
          </a:p>
          <a:p>
            <a:pPr algn="r"/>
            <a:endParaRPr lang="fr-BE" altLang="fr-FR" sz="1600" b="0" dirty="0" smtClean="0"/>
          </a:p>
          <a:p>
            <a:pPr algn="r"/>
            <a:r>
              <a:rPr lang="fr-BE" altLang="fr-FR" sz="1600" b="0" dirty="0" smtClean="0"/>
              <a:t>Dr Ir Layla SAAD</a:t>
            </a:r>
          </a:p>
          <a:p>
            <a:pPr algn="r"/>
            <a:r>
              <a:rPr lang="fr-BE" altLang="fr-FR" sz="1600" b="0" dirty="0" smtClean="0"/>
              <a:t>Attachée</a:t>
            </a:r>
          </a:p>
          <a:p>
            <a:pPr algn="r"/>
            <a:r>
              <a:rPr lang="fr-BE" altLang="fr-FR" sz="1600" b="0" dirty="0" smtClean="0"/>
              <a:t>Direction des Espaces verts</a:t>
            </a:r>
          </a:p>
          <a:p>
            <a:pPr algn="r"/>
            <a:endParaRPr lang="fr-BE" altLang="fr-FR" sz="1600" b="0" dirty="0" smtClean="0"/>
          </a:p>
        </p:txBody>
      </p:sp>
      <p:pic>
        <p:nvPicPr>
          <p:cNvPr id="17" name="Image 16" descr="plan-may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51720" y="1747398"/>
            <a:ext cx="4968651" cy="31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10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4355331" cy="4140200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</a:t>
            </a:r>
            <a:r>
              <a:rPr lang="fr-BE" sz="1800" b="1" dirty="0" smtClean="0">
                <a:solidFill>
                  <a:srgbClr val="000000"/>
                </a:solidFill>
                <a:latin typeface="+mn-lt"/>
              </a:rPr>
              <a:t>organiser une rencontre annuelle entre la commune et les apiculteurs;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fr-BE" sz="1800" b="1" dirty="0" smtClean="0">
              <a:solidFill>
                <a:srgbClr val="000000"/>
              </a:solidFill>
              <a:latin typeface="+mn-lt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fr-BE" sz="1800" b="1" dirty="0" smtClean="0">
                <a:solidFill>
                  <a:srgbClr val="000000"/>
                </a:solidFill>
                <a:latin typeface="+mn-lt"/>
              </a:rPr>
              <a:t> … et à mettre à disposition des sites pour le dépôt de ruches par les apiculteurs ;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pic>
        <p:nvPicPr>
          <p:cNvPr id="3074" name="Picture 2" descr="C:\Users\34198\Documents\3- Maya\Remise labels 2015\2015-07-10 Plan Maya - Jardin des petits fruits &amp; Musee de la Fraise @ Wepion 44.jpg"/>
          <p:cNvPicPr>
            <a:picLocks noChangeAspect="1" noChangeArrowheads="1"/>
          </p:cNvPicPr>
          <p:nvPr/>
        </p:nvPicPr>
        <p:blipFill>
          <a:blip r:embed="rId2"/>
          <a:srcRect t="13572" r="41954" b="8467"/>
          <a:stretch>
            <a:fillRect/>
          </a:stretch>
        </p:blipFill>
        <p:spPr bwMode="auto">
          <a:xfrm>
            <a:off x="5502041" y="1989120"/>
            <a:ext cx="2814375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11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pic>
        <p:nvPicPr>
          <p:cNvPr id="1026" name="Picture 2" descr="C:\Users\34198\Desktop\Hôtel à insecte Wa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080" y="1988840"/>
            <a:ext cx="2880153" cy="2160000"/>
          </a:xfrm>
          <a:prstGeom prst="rect">
            <a:avLst/>
          </a:prstGeom>
          <a:noFill/>
        </p:spPr>
      </p:pic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4643363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sensibiliser les enfants et les adultes: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BE" sz="1800" b="1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BE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À travers des publications;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r-BE" sz="1800" kern="0" dirty="0" smtClean="0">
                <a:latin typeface="+mn-lt"/>
                <a:ea typeface="+mn-ea"/>
              </a:rPr>
              <a:t>A travers des actions de sensibilisation annuelles.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BE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BE" sz="1800" i="1" kern="0" dirty="0" smtClean="0">
                <a:latin typeface="+mn-lt"/>
                <a:ea typeface="+mn-ea"/>
              </a:rPr>
              <a:t>La Wallonie met à disposition divers supports de sensibilisation</a:t>
            </a:r>
            <a:endParaRPr kumimoji="0" lang="fr-BE" sz="18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12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4643363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planter</a:t>
            </a:r>
            <a:r>
              <a:rPr kumimoji="0" lang="fr-B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 </a:t>
            </a: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des mellifères dans les cimetières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043608" y="3140968"/>
            <a:ext cx="6843600" cy="2376264"/>
            <a:chOff x="9142" y="-27384"/>
            <a:chExt cx="6843600" cy="2376264"/>
          </a:xfrm>
        </p:grpSpPr>
        <p:grpSp>
          <p:nvGrpSpPr>
            <p:cNvPr id="9" name="Groupe 10"/>
            <p:cNvGrpSpPr/>
            <p:nvPr/>
          </p:nvGrpSpPr>
          <p:grpSpPr>
            <a:xfrm>
              <a:off x="9142" y="-27384"/>
              <a:ext cx="6843600" cy="2350097"/>
              <a:chOff x="-26590" y="-1217"/>
              <a:chExt cx="6841303" cy="2350097"/>
            </a:xfrm>
          </p:grpSpPr>
          <p:pic>
            <p:nvPicPr>
              <p:cNvPr id="12" name="Image 11" descr="DSC_2589.jpg"/>
              <p:cNvPicPr>
                <a:picLocks noChangeAspect="1"/>
              </p:cNvPicPr>
              <p:nvPr/>
            </p:nvPicPr>
            <p:blipFill>
              <a:blip r:embed="rId2" cstate="screen"/>
              <a:srcRect l="26181" r="7596"/>
              <a:stretch>
                <a:fillRect/>
              </a:stretch>
            </p:blipFill>
            <p:spPr>
              <a:xfrm>
                <a:off x="-26590" y="-1115"/>
                <a:ext cx="2349674" cy="23499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Espace réservé du contenu 3" descr="DSC_2779.jpg"/>
              <p:cNvPicPr>
                <a:picLocks noChangeAspect="1"/>
              </p:cNvPicPr>
              <p:nvPr/>
            </p:nvPicPr>
            <p:blipFill>
              <a:blip r:embed="rId3" cstate="screen"/>
              <a:srcRect t="2347" b="31340"/>
              <a:stretch>
                <a:fillRect/>
              </a:stretch>
            </p:blipFill>
            <p:spPr>
              <a:xfrm>
                <a:off x="2233052" y="-1217"/>
                <a:ext cx="2349413" cy="23496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Image 13" descr="DSC_2781.jpg"/>
              <p:cNvPicPr>
                <a:picLocks noChangeAspect="1"/>
              </p:cNvPicPr>
              <p:nvPr/>
            </p:nvPicPr>
            <p:blipFill>
              <a:blip r:embed="rId4" cstate="screen"/>
              <a:srcRect t="9241" b="24534"/>
              <a:stretch>
                <a:fillRect/>
              </a:stretch>
            </p:blipFill>
            <p:spPr>
              <a:xfrm>
                <a:off x="4465300" y="-1217"/>
                <a:ext cx="2349413" cy="23496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4491914" y="-27384"/>
              <a:ext cx="18000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59666" y="-27384"/>
              <a:ext cx="18000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4208" y="1684039"/>
            <a:ext cx="1368152" cy="8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EF634A-3057-4FDE-8351-3FECB102A334}" type="slidenum">
              <a:rPr lang="fr-FR" smtClean="0"/>
              <a:pPr>
                <a:defRPr/>
              </a:pPr>
              <a:t>13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20724" y="539750"/>
            <a:ext cx="8027739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Subsides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sz="1800" b="1" kern="0" dirty="0" smtClean="0">
              <a:solidFill>
                <a:srgbClr val="82BF21"/>
              </a:solidFill>
              <a:latin typeface="+mj-lt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kern="0" dirty="0" smtClean="0">
                <a:latin typeface="+mj-lt"/>
                <a:ea typeface="+mj-ea"/>
              </a:rPr>
              <a:t>D</a:t>
            </a:r>
            <a:r>
              <a:rPr kumimoji="0" lang="fr-FR" altLang="fr-FR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Geneva"/>
              </a:rPr>
              <a:t>es subsides aux </a:t>
            </a:r>
            <a:r>
              <a:rPr kumimoji="0" lang="fr-FR" altLang="fr-FR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Geneva"/>
              </a:rPr>
              <a:t>espaces verts, </a:t>
            </a:r>
            <a:r>
              <a:rPr lang="fr-FR" altLang="fr-FR" sz="1800" kern="0" dirty="0" smtClean="0">
                <a:latin typeface="+mj-lt"/>
                <a:ea typeface="+mj-ea"/>
              </a:rPr>
              <a:t>favorables</a:t>
            </a:r>
            <a:r>
              <a:rPr kumimoji="0" lang="fr-FR" altLang="fr-FR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Geneva"/>
              </a:rPr>
              <a:t> pour les pollinisateurs</a:t>
            </a:r>
            <a:endParaRPr kumimoji="0" lang="fr-FR" altLang="fr-FR" sz="180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0725" y="1916832"/>
            <a:ext cx="7920038" cy="316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spcBef>
                <a:spcPct val="20000"/>
              </a:spcBef>
            </a:pPr>
            <a:r>
              <a:rPr lang="fr-BE" altLang="fr-FR" sz="1400" kern="0" dirty="0" smtClean="0">
                <a:latin typeface="+mn-lt"/>
                <a:ea typeface="+mn-ea"/>
              </a:rPr>
              <a:t>Subventions à l’aménagement d’espaces verts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endParaRPr lang="fr-BE" altLang="fr-FR" sz="14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FR" altLang="fr-FR" sz="1400" dirty="0" smtClean="0">
                <a:latin typeface="+mn-lt"/>
              </a:rPr>
              <a:t>Plan Maya</a:t>
            </a:r>
          </a:p>
          <a:p>
            <a:pPr marL="1257300" lvl="2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FR" altLang="fr-FR" sz="1400" kern="0" dirty="0" smtClean="0">
                <a:latin typeface="+mn-lt"/>
              </a:rPr>
              <a:t>subsides pour les plantations de mellifères </a:t>
            </a:r>
            <a:r>
              <a:rPr lang="fr-BE" sz="1400" kern="0" dirty="0" smtClean="0">
                <a:latin typeface="+mn-lt"/>
              </a:rPr>
              <a:t>et fournitures liées à la plantation (communes et provinces Maya uniquement)</a:t>
            </a:r>
            <a:r>
              <a:rPr lang="fr-FR" altLang="fr-FR" sz="1400" kern="0" dirty="0" smtClean="0">
                <a:latin typeface="+mn-lt"/>
              </a:rPr>
              <a:t>: </a:t>
            </a:r>
            <a:r>
              <a:rPr lang="fr-FR" altLang="fr-FR" sz="1400" u="sng" kern="0" dirty="0" smtClean="0">
                <a:latin typeface="+mn-lt"/>
              </a:rPr>
              <a:t>2500€</a:t>
            </a:r>
            <a:r>
              <a:rPr lang="fr-FR" altLang="fr-FR" sz="1400" kern="0" dirty="0" smtClean="0">
                <a:latin typeface="+mn-lt"/>
              </a:rPr>
              <a:t>.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endParaRPr lang="fr-BE" altLang="fr-FR" sz="14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FR" altLang="fr-FR" sz="1400" dirty="0" smtClean="0">
                <a:latin typeface="+mn-lt"/>
              </a:rPr>
              <a:t>Semaine de l’arbre </a:t>
            </a:r>
          </a:p>
          <a:p>
            <a:pPr marL="1257300" lvl="2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400" dirty="0" smtClean="0">
                <a:latin typeface="+mn-lt"/>
              </a:rPr>
              <a:t>mise à disposition de plants pour des projets de plantation en Espaces Verts Public (associations et communes): </a:t>
            </a:r>
            <a:r>
              <a:rPr lang="fr-BE" altLang="fr-FR" sz="1400" u="sng" dirty="0" smtClean="0">
                <a:latin typeface="+mn-lt"/>
              </a:rPr>
              <a:t>1200€</a:t>
            </a:r>
            <a:r>
              <a:rPr lang="fr-BE" sz="1400" dirty="0" smtClean="0">
                <a:latin typeface="+mn-lt"/>
              </a:rPr>
              <a:t>;</a:t>
            </a:r>
          </a:p>
          <a:p>
            <a:pPr marL="1257300" lvl="2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400" dirty="0" smtClean="0">
                <a:latin typeface="+mn-lt"/>
              </a:rPr>
              <a:t>aménagement Espaces « verts » + plantation de haies champêtres (associations et communes): </a:t>
            </a:r>
            <a:r>
              <a:rPr lang="fr-BE" altLang="fr-FR" sz="1400" u="sng" dirty="0" smtClean="0">
                <a:latin typeface="+mn-lt"/>
              </a:rPr>
              <a:t>2500€</a:t>
            </a:r>
            <a:r>
              <a:rPr lang="fr-BE" altLang="fr-FR" sz="1400" dirty="0" smtClean="0">
                <a:latin typeface="+mn-lt"/>
              </a:rPr>
              <a:t>;</a:t>
            </a:r>
          </a:p>
          <a:p>
            <a:pPr marL="1257300" lvl="2" indent="-342900" algn="just" eaLnBrk="0" hangingPunct="0">
              <a:spcBef>
                <a:spcPct val="20000"/>
              </a:spcBef>
            </a:pPr>
            <a:endParaRPr lang="fr-BE" altLang="fr-FR" sz="1400" kern="0" dirty="0" smtClean="0">
              <a:latin typeface="+mn-lt"/>
            </a:endParaRP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endParaRPr lang="fr-FR" altLang="fr-FR" sz="1400" dirty="0" smtClean="0"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BE" altLang="fr-FR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14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Appui technique</a:t>
            </a:r>
            <a:endParaRPr kumimoji="0" lang="fr-FR" alt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7955731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800" b="1" kern="0" dirty="0" smtClean="0">
                <a:latin typeface="+mn-lt"/>
                <a:ea typeface="+mn-ea"/>
              </a:rPr>
              <a:t>L’asbl ECOWAL encadre les communes Maya dans le cadre de leurs plantations, plus particulièrement les prairies fleuries et la </a:t>
            </a:r>
            <a:r>
              <a:rPr lang="fr-BE" sz="1800" b="1" kern="0" dirty="0" err="1" smtClean="0">
                <a:latin typeface="+mn-lt"/>
                <a:ea typeface="+mn-ea"/>
              </a:rPr>
              <a:t>végétalisation</a:t>
            </a:r>
            <a:r>
              <a:rPr lang="fr-BE" sz="1800" b="1" kern="0" dirty="0" smtClean="0">
                <a:latin typeface="+mn-lt"/>
                <a:ea typeface="+mn-ea"/>
              </a:rPr>
              <a:t> des cimetières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pic>
        <p:nvPicPr>
          <p:cNvPr id="1027" name="E5AF3777-5959-4CAC-A027-77DE4F5D9A9A" descr="7C75CF3F-0472-4BA9-9690-55B357D221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060" y="2780928"/>
            <a:ext cx="16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34198\Desktop\DSC01645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228" y="2780928"/>
            <a:ext cx="2880000" cy="2160000"/>
          </a:xfrm>
          <a:prstGeom prst="rect">
            <a:avLst/>
          </a:prstGeom>
          <a:noFill/>
        </p:spPr>
      </p:pic>
      <p:pic>
        <p:nvPicPr>
          <p:cNvPr id="1026" name="7688B57A-CA76-4289-90EA-3B0048DD6C48" descr="79BDD2FD-B587-408F-8595-38E1E47A887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0500" y="2780928"/>
            <a:ext cx="32419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 l="2751" t="9051" r="1569" b="5901"/>
          <a:stretch>
            <a:fillRect/>
          </a:stretch>
        </p:blipFill>
        <p:spPr bwMode="auto">
          <a:xfrm>
            <a:off x="6444208" y="4653136"/>
            <a:ext cx="24482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EF634A-3057-4FDE-8351-3FECB102A334}" type="slidenum">
              <a:rPr lang="fr-FR" smtClean="0"/>
              <a:pPr>
                <a:defRPr/>
              </a:pPr>
              <a:t>15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Appui technique</a:t>
            </a:r>
            <a:endParaRPr kumimoji="0" lang="fr-FR" altLang="fr-FR" sz="1800" i="1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725" y="1268413"/>
            <a:ext cx="7920038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spcBef>
                <a:spcPct val="20000"/>
              </a:spcBef>
            </a:pPr>
            <a:r>
              <a:rPr lang="fr-BE" altLang="fr-FR" sz="1600" kern="0" dirty="0" smtClean="0">
                <a:latin typeface="+mn-lt"/>
                <a:ea typeface="+mn-ea"/>
              </a:rPr>
              <a:t>Guides de bonnes pratiques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sp>
        <p:nvSpPr>
          <p:cNvPr id="3074" name="AutoShape 2" descr="http://bio.tropdebruit.be/images/GDlogoVertTransGif_t.800.gif"/>
          <p:cNvSpPr>
            <a:spLocks noChangeAspect="1" noChangeArrowheads="1"/>
          </p:cNvSpPr>
          <p:nvPr/>
        </p:nvSpPr>
        <p:spPr bwMode="auto">
          <a:xfrm>
            <a:off x="155575" y="-2376488"/>
            <a:ext cx="7610475" cy="495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6" name="Image 3" descr="C1 pollinisateu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1268760"/>
            <a:ext cx="429303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3" cstate="print"/>
          <a:srcRect l="23624" t="8563" r="22310" b="4995"/>
          <a:stretch>
            <a:fillRect/>
          </a:stretch>
        </p:blipFill>
        <p:spPr bwMode="auto">
          <a:xfrm>
            <a:off x="467944" y="1989240"/>
            <a:ext cx="36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16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Rapportage annuel</a:t>
            </a:r>
            <a:endParaRPr kumimoji="0" lang="fr-FR" alt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7451675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Outil contraignant mais efficace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Reconnaissance par</a:t>
            </a:r>
            <a:r>
              <a:rPr kumimoji="0" lang="fr-B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 le label « 3 abeilles »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2500" t="11151" r="11610" b="8001"/>
          <a:stretch>
            <a:fillRect/>
          </a:stretch>
        </p:blipFill>
        <p:spPr bwMode="auto">
          <a:xfrm>
            <a:off x="677301" y="2564904"/>
            <a:ext cx="5046827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34198\Desktop\Conférence presse Maya 2017\MaYA-Laneuville 28-04-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160" y="3861048"/>
            <a:ext cx="2664000" cy="1772386"/>
          </a:xfrm>
          <a:prstGeom prst="rect">
            <a:avLst/>
          </a:prstGeom>
          <a:noFill/>
        </p:spPr>
      </p:pic>
      <p:pic>
        <p:nvPicPr>
          <p:cNvPr id="2050" name="Picture 2" descr="C:\Users\34198\Documents\3- Maya\Remise labels 2015\2015-07-10 Plan Maya - Jardin des petits fruits &amp; Musee de la Fraise @ Wepion 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2456" y="2568441"/>
            <a:ext cx="2664000" cy="1580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fr-BE" sz="1400" dirty="0" smtClean="0"/>
              <a:t>Les provinces s’engagent au même titre que les communes</a:t>
            </a:r>
          </a:p>
          <a:p>
            <a:pPr>
              <a:buFont typeface="Arial" charset="0"/>
              <a:buNone/>
            </a:pPr>
            <a:endParaRPr lang="fr-BE" sz="1400" dirty="0" smtClean="0"/>
          </a:p>
          <a:p>
            <a:pPr>
              <a:buFont typeface="Arial" charset="0"/>
              <a:buNone/>
            </a:pPr>
            <a:r>
              <a:rPr lang="fr-BE" sz="1400" dirty="0" smtClean="0"/>
              <a:t>Les particuliers s’engagent aussi à travers la charte « Jardin Maya »</a:t>
            </a:r>
          </a:p>
          <a:p>
            <a:pPr>
              <a:buFont typeface="Arial" charset="0"/>
              <a:buNone/>
            </a:pPr>
            <a:endParaRPr lang="fr-BE" sz="1400" dirty="0" smtClean="0"/>
          </a:p>
          <a:p>
            <a:pPr lvl="1"/>
            <a:r>
              <a:rPr lang="fr-BE" sz="1400" dirty="0" smtClean="0"/>
              <a:t>À ne plus utiliser de pesticides au jardin</a:t>
            </a:r>
          </a:p>
          <a:p>
            <a:pPr lvl="1"/>
            <a:r>
              <a:rPr lang="fr-BE" sz="1400" dirty="0" smtClean="0"/>
              <a:t>À semer 10 m² de prairie fleurie</a:t>
            </a:r>
          </a:p>
          <a:p>
            <a:pPr>
              <a:buNone/>
            </a:pPr>
            <a:endParaRPr lang="fr-BE" sz="1800" dirty="0" smtClean="0"/>
          </a:p>
          <a:p>
            <a:pPr>
              <a:buNone/>
            </a:pPr>
            <a:r>
              <a:rPr lang="fr-BE" sz="1800" dirty="0" smtClean="0"/>
              <a:t>…</a:t>
            </a:r>
          </a:p>
        </p:txBody>
      </p:sp>
      <p:pic>
        <p:nvPicPr>
          <p:cNvPr id="18436" name="Image 3" descr="SACHET SPW MAYA 2012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 bwMode="auto">
          <a:xfrm>
            <a:off x="5795963" y="2708920"/>
            <a:ext cx="307816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0724" y="539750"/>
            <a:ext cx="8027739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Démarche multi-acteurs</a:t>
            </a:r>
            <a:endParaRPr kumimoji="0" lang="fr-FR" altLang="fr-FR" sz="1800" i="1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79512" y="1953096"/>
            <a:ext cx="5040560" cy="4140200"/>
          </a:xfrm>
        </p:spPr>
        <p:txBody>
          <a:bodyPr/>
          <a:lstStyle/>
          <a:p>
            <a:pPr lvl="0" algn="ctr">
              <a:buNone/>
              <a:defRPr/>
            </a:pPr>
            <a:r>
              <a:rPr lang="fr-FR" sz="1800" dirty="0" smtClean="0"/>
              <a:t>La Semaine </a:t>
            </a:r>
          </a:p>
          <a:p>
            <a:pPr lvl="0" algn="ctr">
              <a:buNone/>
              <a:defRPr/>
            </a:pPr>
            <a:r>
              <a:rPr lang="fr-FR" sz="1800" dirty="0" smtClean="0"/>
              <a:t>des abeilles et des pollinisateurs </a:t>
            </a:r>
          </a:p>
          <a:p>
            <a:pPr lvl="0" algn="ctr">
              <a:buNone/>
              <a:defRPr/>
            </a:pPr>
            <a:r>
              <a:rPr lang="fr-FR" sz="1800" dirty="0" smtClean="0"/>
              <a:t>	du 28 mai au 4 juin </a:t>
            </a:r>
          </a:p>
          <a:p>
            <a:pPr lvl="0" algn="ctr">
              <a:buNone/>
              <a:defRPr/>
            </a:pPr>
            <a:r>
              <a:rPr lang="fr-FR" sz="1800" dirty="0" smtClean="0"/>
              <a:t>	partout en Wallonie</a:t>
            </a:r>
          </a:p>
          <a:p>
            <a:pPr lvl="0" algn="ctr">
              <a:buNone/>
              <a:defRPr/>
            </a:pPr>
            <a:r>
              <a:rPr lang="fr-FR" sz="1800" u="sng" dirty="0" smtClean="0">
                <a:hlinkClick r:id="rId2"/>
              </a:rPr>
              <a:t>    </a:t>
            </a:r>
          </a:p>
          <a:p>
            <a:pPr lvl="0" algn="ctr">
              <a:buNone/>
              <a:defRPr/>
            </a:pPr>
            <a:endParaRPr lang="fr-FR" sz="1800" u="sng" dirty="0" smtClean="0">
              <a:hlinkClick r:id="rId2"/>
            </a:endParaRPr>
          </a:p>
          <a:p>
            <a:pPr lvl="0" algn="ctr">
              <a:buNone/>
              <a:defRPr/>
            </a:pPr>
            <a:endParaRPr lang="fr-FR" sz="1800" u="sng" dirty="0" smtClean="0">
              <a:hlinkClick r:id="rId2"/>
            </a:endParaRPr>
          </a:p>
          <a:p>
            <a:pPr lvl="0" algn="ctr">
              <a:buNone/>
              <a:defRPr/>
            </a:pPr>
            <a:r>
              <a:rPr lang="fr-BE" sz="1800" u="sng" dirty="0" smtClean="0">
                <a:hlinkClick r:id="rId2"/>
              </a:rPr>
              <a:t>www.abeillesetcompagnie.be</a:t>
            </a:r>
            <a:endParaRPr lang="fr-BE" sz="1800" u="sng" dirty="0" smtClean="0"/>
          </a:p>
          <a:p>
            <a:pPr lvl="0" algn="ctr">
              <a:buNone/>
              <a:defRPr/>
            </a:pPr>
            <a:endParaRPr lang="fr-FR" altLang="fr-FR" sz="1800" dirty="0" smtClean="0">
              <a:solidFill>
                <a:srgbClr val="82BF21"/>
              </a:solidFill>
            </a:endParaRPr>
          </a:p>
          <a:p>
            <a:pPr algn="ctr"/>
            <a:endParaRPr lang="fr-BE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18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404664"/>
            <a:ext cx="434694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dirty="0" smtClean="0">
                <a:solidFill>
                  <a:srgbClr val="82BF21"/>
                </a:solidFill>
                <a:latin typeface="+mj-lt"/>
                <a:ea typeface="+mj-ea"/>
              </a:rPr>
              <a:t>Démarche multi-acteurs &amp; sensibilisation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sz="1800" b="1" kern="0" dirty="0" smtClean="0">
              <a:solidFill>
                <a:srgbClr val="82BF21"/>
              </a:solidFill>
              <a:latin typeface="+mj-lt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3366" t="9051" r="32378" b="4851"/>
          <a:stretch>
            <a:fillRect/>
          </a:stretch>
        </p:blipFill>
        <p:spPr bwMode="auto">
          <a:xfrm>
            <a:off x="5174408" y="548680"/>
            <a:ext cx="37180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EF634A-3057-4FDE-8351-3FECB102A334}" type="slidenum">
              <a:rPr lang="fr-FR" smtClean="0"/>
              <a:pPr>
                <a:defRPr/>
              </a:pPr>
              <a:t>2</a:t>
            </a:fld>
            <a:r>
              <a:rPr lang="fr-FR" smtClean="0"/>
              <a:t> </a:t>
            </a:r>
            <a:endParaRPr lang="fr-FR"/>
          </a:p>
        </p:txBody>
      </p:sp>
      <p:sp>
        <p:nvSpPr>
          <p:cNvPr id="3" name="Espace réservé de la date 1"/>
          <p:cNvSpPr txBox="1">
            <a:spLocks/>
          </p:cNvSpPr>
          <p:nvPr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EF634A-3057-4FDE-8351-3FECB102A334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Geneva" pitchFamily="6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Geneva" pitchFamily="64" charset="-128"/>
                <a:cs typeface="+mn-cs"/>
              </a:rPr>
              <a:t> 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Geneva" pitchFamily="64" charset="-128"/>
              <a:cs typeface="+mn-cs"/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 Plan Maya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725" y="1268413"/>
            <a:ext cx="7920038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sz="1600" dirty="0" smtClean="0">
                <a:latin typeface="+mn-lt"/>
              </a:rPr>
              <a:t>L</a:t>
            </a:r>
            <a:r>
              <a:rPr lang="fr-BE" sz="1600" dirty="0" smtClean="0">
                <a:latin typeface="+mn-lt"/>
                <a:ea typeface="Verdana" pitchFamily="34" charset="0"/>
                <a:cs typeface="Verdana" pitchFamily="34" charset="0"/>
              </a:rPr>
              <a:t>ancé en 2011, le Plan Maya a pour objectif de sauvegarder les populations d'abeilles et d'insectes butineurs en Wallonie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endParaRPr lang="fr-BE" altLang="fr-FR" sz="1600" kern="0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sz="1600" dirty="0" smtClean="0">
                <a:latin typeface="+mn-lt"/>
              </a:rPr>
              <a:t>Initialement prévu sur 3 ans, il se poursuit en 2017 et ce sont 6 années d’engagement que cumulent les premières communes Maya</a:t>
            </a:r>
            <a:endParaRPr lang="fr-BE" altLang="fr-FR" sz="1600" kern="0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endParaRPr lang="fr-BE" altLang="fr-FR" sz="1600" kern="0" dirty="0" smtClean="0">
              <a:latin typeface="+mn-lt"/>
              <a:ea typeface="+mn-ea"/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Un outil multi-acteurs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Communes (212)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kumimoji="0" lang="fr-BE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Provinces (3)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Particuliers (plus de 1000)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endParaRPr kumimoji="0" lang="fr-BE" alt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Un soutien à l’apiculture wallonne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kumimoji="0" lang="fr-BE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Ruchers tampons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Agrément des ruchers écoles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fr-BE" altLang="fr-FR" sz="1600" kern="0" dirty="0" smtClean="0">
                <a:latin typeface="+mn-lt"/>
                <a:ea typeface="+mn-ea"/>
              </a:rPr>
              <a:t>Projet BEE Wallonie</a:t>
            </a:r>
          </a:p>
          <a:p>
            <a:pPr marL="800100" lvl="1" indent="-342900" algn="just" eaLnBrk="0" hangingPunct="0">
              <a:spcBef>
                <a:spcPct val="20000"/>
              </a:spcBef>
              <a:buFontTx/>
              <a:buChar char="•"/>
            </a:pPr>
            <a:endParaRPr kumimoji="0" lang="fr-BE" alt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BE" alt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pic>
        <p:nvPicPr>
          <p:cNvPr id="7" name="Image 6" descr="Maya_Panneau_Label_Mi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44208" y="2924944"/>
            <a:ext cx="1512168" cy="1512168"/>
          </a:xfrm>
          <a:prstGeom prst="rect">
            <a:avLst/>
          </a:prstGeom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 l="30412" t="31100" r="30607" b="21651"/>
          <a:stretch>
            <a:fillRect/>
          </a:stretch>
        </p:blipFill>
        <p:spPr bwMode="auto">
          <a:xfrm>
            <a:off x="6425007" y="4581128"/>
            <a:ext cx="1603377" cy="109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plan-maya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31733" y="116632"/>
            <a:ext cx="1512267" cy="95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EF634A-3057-4FDE-8351-3FECB102A334}" type="slidenum">
              <a:rPr lang="fr-FR" sz="1400" smtClean="0">
                <a:latin typeface="+mn-lt"/>
              </a:rPr>
              <a:pPr>
                <a:defRPr/>
              </a:pPr>
              <a:t>3</a:t>
            </a:fld>
            <a:r>
              <a:rPr lang="fr-FR" sz="1400" smtClean="0">
                <a:latin typeface="+mn-lt"/>
              </a:rPr>
              <a:t> </a:t>
            </a:r>
            <a:endParaRPr lang="fr-FR" sz="1400">
              <a:latin typeface="+mn-lt"/>
            </a:endParaRPr>
          </a:p>
        </p:txBody>
      </p:sp>
      <p:grpSp>
        <p:nvGrpSpPr>
          <p:cNvPr id="3" name="Groupe 29"/>
          <p:cNvGrpSpPr>
            <a:grpSpLocks/>
          </p:cNvGrpSpPr>
          <p:nvPr/>
        </p:nvGrpSpPr>
        <p:grpSpPr bwMode="auto">
          <a:xfrm>
            <a:off x="1692275" y="590550"/>
            <a:ext cx="5903913" cy="5118100"/>
            <a:chOff x="1691640" y="591071"/>
            <a:chExt cx="5904696" cy="5118311"/>
          </a:xfrm>
        </p:grpSpPr>
        <p:pic>
          <p:nvPicPr>
            <p:cNvPr id="4" name="Image 28" descr="D:\recup\Windata\JMC\prairie_fleurie_kent_3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1640" y="1340768"/>
              <a:ext cx="5904696" cy="436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25"/>
            <p:cNvSpPr txBox="1">
              <a:spLocks noChangeArrowheads="1"/>
            </p:cNvSpPr>
            <p:nvPr/>
          </p:nvSpPr>
          <p:spPr bwMode="auto">
            <a:xfrm>
              <a:off x="3563501" y="591071"/>
              <a:ext cx="2520256" cy="307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fr-BE" sz="1400" dirty="0">
                <a:latin typeface="+mn-lt"/>
              </a:endParaRPr>
            </a:p>
          </p:txBody>
        </p:sp>
      </p:grpSp>
      <p:grpSp>
        <p:nvGrpSpPr>
          <p:cNvPr id="7" name="Groupe 32"/>
          <p:cNvGrpSpPr>
            <a:grpSpLocks/>
          </p:cNvGrpSpPr>
          <p:nvPr/>
        </p:nvGrpSpPr>
        <p:grpSpPr bwMode="auto">
          <a:xfrm>
            <a:off x="3786188" y="4000500"/>
            <a:ext cx="1857375" cy="1439863"/>
            <a:chOff x="3786188" y="4000500"/>
            <a:chExt cx="1857375" cy="1439863"/>
          </a:xfrm>
        </p:grpSpPr>
        <p:sp>
          <p:nvSpPr>
            <p:cNvPr id="8" name="Ellipse 3"/>
            <p:cNvSpPr/>
            <p:nvPr/>
          </p:nvSpPr>
          <p:spPr bwMode="auto">
            <a:xfrm>
              <a:off x="3851275" y="4000500"/>
              <a:ext cx="1728788" cy="143986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400"/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3786188" y="4563857"/>
              <a:ext cx="18573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 sz="1400" b="1">
                  <a:latin typeface="+mn-lt"/>
                </a:rPr>
                <a:t>Sensibilisation</a:t>
              </a:r>
            </a:p>
            <a:p>
              <a:pPr algn="ctr"/>
              <a:endParaRPr lang="fr-BE" sz="1400">
                <a:latin typeface="+mn-lt"/>
              </a:endParaRPr>
            </a:p>
          </p:txBody>
        </p:sp>
      </p:grpSp>
      <p:grpSp>
        <p:nvGrpSpPr>
          <p:cNvPr id="10" name="Groupe 31"/>
          <p:cNvGrpSpPr>
            <a:grpSpLocks/>
          </p:cNvGrpSpPr>
          <p:nvPr/>
        </p:nvGrpSpPr>
        <p:grpSpPr bwMode="auto">
          <a:xfrm>
            <a:off x="2195513" y="3068636"/>
            <a:ext cx="1800225" cy="1523915"/>
            <a:chOff x="2195736" y="3068960"/>
            <a:chExt cx="1800200" cy="1524231"/>
          </a:xfrm>
        </p:grpSpPr>
        <p:sp>
          <p:nvSpPr>
            <p:cNvPr id="11" name="Ellipse 10"/>
            <p:cNvSpPr/>
            <p:nvPr/>
          </p:nvSpPr>
          <p:spPr>
            <a:xfrm>
              <a:off x="2195736" y="3068960"/>
              <a:ext cx="1800200" cy="14401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400"/>
            </a:p>
          </p:txBody>
        </p:sp>
        <p:sp>
          <p:nvSpPr>
            <p:cNvPr id="12" name="ZoneTexte 18"/>
            <p:cNvSpPr txBox="1">
              <a:spLocks noChangeArrowheads="1"/>
            </p:cNvSpPr>
            <p:nvPr/>
          </p:nvSpPr>
          <p:spPr bwMode="auto">
            <a:xfrm>
              <a:off x="2339752" y="3207909"/>
              <a:ext cx="1512168" cy="1385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 sz="1400" b="1">
                  <a:latin typeface="+mn-lt"/>
                </a:rPr>
                <a:t>Gestion différenciée</a:t>
              </a:r>
              <a:endParaRPr lang="fr-BE" sz="1400">
                <a:latin typeface="+mn-lt"/>
              </a:endParaRPr>
            </a:p>
            <a:p>
              <a:pPr algn="ctr"/>
              <a:r>
                <a:rPr lang="fr-BE" sz="1400">
                  <a:latin typeface="+mn-lt"/>
                </a:rPr>
                <a:t>Fauchage tardif</a:t>
              </a:r>
            </a:p>
            <a:p>
              <a:pPr algn="ctr"/>
              <a:r>
                <a:rPr lang="fr-BE" sz="1400">
                  <a:latin typeface="+mn-lt"/>
                </a:rPr>
                <a:t>Inventaire</a:t>
              </a:r>
            </a:p>
            <a:p>
              <a:pPr algn="ctr"/>
              <a:r>
                <a:rPr lang="fr-BE" sz="1400">
                  <a:latin typeface="+mn-lt"/>
                </a:rPr>
                <a:t>PWRP</a:t>
              </a:r>
            </a:p>
          </p:txBody>
        </p:sp>
      </p:grpSp>
      <p:grpSp>
        <p:nvGrpSpPr>
          <p:cNvPr id="13" name="Groupe 30"/>
          <p:cNvGrpSpPr>
            <a:grpSpLocks/>
          </p:cNvGrpSpPr>
          <p:nvPr/>
        </p:nvGrpSpPr>
        <p:grpSpPr bwMode="auto">
          <a:xfrm>
            <a:off x="2195513" y="1557338"/>
            <a:ext cx="1800225" cy="1439862"/>
            <a:chOff x="2195513" y="1557338"/>
            <a:chExt cx="1800225" cy="1439862"/>
          </a:xfrm>
        </p:grpSpPr>
        <p:sp>
          <p:nvSpPr>
            <p:cNvPr id="14" name="Ellipse 13"/>
            <p:cNvSpPr/>
            <p:nvPr/>
          </p:nvSpPr>
          <p:spPr bwMode="auto">
            <a:xfrm>
              <a:off x="2195513" y="1557338"/>
              <a:ext cx="1800225" cy="143986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2267522" y="1701324"/>
              <a:ext cx="165620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 sz="1400" b="1" dirty="0">
                  <a:latin typeface="+mn-lt"/>
                </a:rPr>
                <a:t>Ressources</a:t>
              </a:r>
            </a:p>
            <a:p>
              <a:pPr algn="ctr"/>
              <a:r>
                <a:rPr lang="fr-BE" sz="1400" b="1" dirty="0">
                  <a:latin typeface="+mn-lt"/>
                </a:rPr>
                <a:t>alimentaires</a:t>
              </a:r>
              <a:r>
                <a:rPr lang="fr-BE" sz="1400" dirty="0">
                  <a:latin typeface="+mn-lt"/>
                </a:rPr>
                <a:t> Plantations mellifères</a:t>
              </a:r>
            </a:p>
          </p:txBody>
        </p:sp>
      </p:grpSp>
      <p:grpSp>
        <p:nvGrpSpPr>
          <p:cNvPr id="17" name="Groupe 33"/>
          <p:cNvGrpSpPr>
            <a:grpSpLocks/>
          </p:cNvGrpSpPr>
          <p:nvPr/>
        </p:nvGrpSpPr>
        <p:grpSpPr bwMode="auto">
          <a:xfrm>
            <a:off x="5357813" y="1571625"/>
            <a:ext cx="1800225" cy="1439863"/>
            <a:chOff x="5357818" y="1571612"/>
            <a:chExt cx="1800225" cy="1439863"/>
          </a:xfrm>
        </p:grpSpPr>
        <p:grpSp>
          <p:nvGrpSpPr>
            <p:cNvPr id="18" name="Groupe 18"/>
            <p:cNvGrpSpPr>
              <a:grpSpLocks/>
            </p:cNvGrpSpPr>
            <p:nvPr/>
          </p:nvGrpSpPr>
          <p:grpSpPr bwMode="auto">
            <a:xfrm>
              <a:off x="5357818" y="1571612"/>
              <a:ext cx="1800225" cy="1439863"/>
              <a:chOff x="1763688" y="1484784"/>
              <a:chExt cx="1800200" cy="1440160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1763688" y="1484784"/>
                <a:ext cx="1800200" cy="1440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 sz="1400"/>
              </a:p>
            </p:txBody>
          </p:sp>
          <p:sp>
            <p:nvSpPr>
              <p:cNvPr id="21" name="ZoneTexte 14"/>
              <p:cNvSpPr txBox="1">
                <a:spLocks noChangeArrowheads="1"/>
              </p:cNvSpPr>
              <p:nvPr/>
            </p:nvSpPr>
            <p:spPr bwMode="auto">
              <a:xfrm>
                <a:off x="1835696" y="1628800"/>
                <a:ext cx="1656184" cy="307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fr-BE" sz="140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19" name="ZoneTexte 16"/>
            <p:cNvSpPr txBox="1">
              <a:spLocks noChangeArrowheads="1"/>
            </p:cNvSpPr>
            <p:nvPr/>
          </p:nvSpPr>
          <p:spPr bwMode="auto">
            <a:xfrm>
              <a:off x="5488203" y="1909174"/>
              <a:ext cx="160408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bg1"/>
                  </a:solidFill>
                  <a:latin typeface="+mn-lt"/>
                </a:rPr>
                <a:t>Recherche</a:t>
              </a:r>
              <a:r>
                <a:rPr lang="fr-BE" sz="1400" dirty="0" smtClean="0">
                  <a:solidFill>
                    <a:schemeClr val="bg1"/>
                  </a:solidFill>
                  <a:latin typeface="+mn-lt"/>
                </a:rPr>
                <a:t> Dépérissement</a:t>
              </a:r>
            </a:p>
            <a:p>
              <a:pPr algn="ctr"/>
              <a:r>
                <a:rPr lang="fr-BE" sz="1400" dirty="0" smtClean="0">
                  <a:solidFill>
                    <a:schemeClr val="bg1"/>
                  </a:solidFill>
                  <a:latin typeface="+mn-lt"/>
                </a:rPr>
                <a:t>des abeilles</a:t>
              </a:r>
              <a:endParaRPr lang="fr-BE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2" name="Groupe 34"/>
          <p:cNvGrpSpPr>
            <a:grpSpLocks/>
          </p:cNvGrpSpPr>
          <p:nvPr/>
        </p:nvGrpSpPr>
        <p:grpSpPr bwMode="auto">
          <a:xfrm>
            <a:off x="5286375" y="3060700"/>
            <a:ext cx="1800225" cy="1439863"/>
            <a:chOff x="5286380" y="3060707"/>
            <a:chExt cx="1800225" cy="1439863"/>
          </a:xfrm>
        </p:grpSpPr>
        <p:grpSp>
          <p:nvGrpSpPr>
            <p:cNvPr id="23" name="Groupe 18"/>
            <p:cNvGrpSpPr>
              <a:grpSpLocks/>
            </p:cNvGrpSpPr>
            <p:nvPr/>
          </p:nvGrpSpPr>
          <p:grpSpPr bwMode="auto">
            <a:xfrm>
              <a:off x="5286380" y="3060707"/>
              <a:ext cx="1800225" cy="1439863"/>
              <a:chOff x="1763688" y="1484784"/>
              <a:chExt cx="1800200" cy="1440160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1763688" y="1484784"/>
                <a:ext cx="1800200" cy="1440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 sz="1400"/>
              </a:p>
            </p:txBody>
          </p:sp>
          <p:sp>
            <p:nvSpPr>
              <p:cNvPr id="26" name="ZoneTexte 14"/>
              <p:cNvSpPr txBox="1">
                <a:spLocks noChangeArrowheads="1"/>
              </p:cNvSpPr>
              <p:nvPr/>
            </p:nvSpPr>
            <p:spPr bwMode="auto">
              <a:xfrm>
                <a:off x="1835696" y="1628800"/>
                <a:ext cx="1656184" cy="307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fr-BE" sz="140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24" name="ZoneTexte 20"/>
            <p:cNvSpPr txBox="1">
              <a:spLocks noChangeArrowheads="1"/>
            </p:cNvSpPr>
            <p:nvPr/>
          </p:nvSpPr>
          <p:spPr bwMode="auto">
            <a:xfrm>
              <a:off x="5436196" y="3284617"/>
              <a:ext cx="151268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BE" sz="1400" b="1" dirty="0">
                  <a:solidFill>
                    <a:schemeClr val="bg1"/>
                  </a:solidFill>
                  <a:latin typeface="+mn-lt"/>
                </a:rPr>
                <a:t>Apiculture</a:t>
              </a:r>
              <a:r>
                <a:rPr lang="fr-BE" sz="1400" dirty="0">
                  <a:solidFill>
                    <a:schemeClr val="bg1"/>
                  </a:solidFill>
                  <a:latin typeface="+mn-lt"/>
                </a:rPr>
                <a:t> Formation</a:t>
              </a:r>
            </a:p>
            <a:p>
              <a:pPr algn="ctr"/>
              <a:r>
                <a:rPr lang="fr-BE" sz="1400" dirty="0">
                  <a:solidFill>
                    <a:schemeClr val="bg1"/>
                  </a:solidFill>
                  <a:latin typeface="+mn-lt"/>
                </a:rPr>
                <a:t>Information </a:t>
              </a:r>
              <a:endParaRPr lang="fr-BE" sz="1400" dirty="0" smtClean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fr-BE" sz="1400" dirty="0" smtClean="0">
                  <a:solidFill>
                    <a:schemeClr val="bg1"/>
                  </a:solidFill>
                  <a:latin typeface="+mn-lt"/>
                </a:rPr>
                <a:t>IGP</a:t>
              </a:r>
              <a:endParaRPr lang="fr-BE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n-lt"/>
                <a:ea typeface="+mj-ea"/>
                <a:cs typeface="Geneva"/>
              </a:rPr>
              <a:t>Le Plan Maya</a:t>
            </a:r>
          </a:p>
        </p:txBody>
      </p:sp>
      <p:cxnSp>
        <p:nvCxnSpPr>
          <p:cNvPr id="28" name="Connecteur droit 27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403350" y="6477000"/>
            <a:ext cx="1738351" cy="174369"/>
          </a:xfrm>
          <a:noFill/>
        </p:spPr>
        <p:txBody>
          <a:bodyPr/>
          <a:lstStyle/>
          <a:p>
            <a:fld id="{D31AB56D-C720-4F36-9C94-53F5739606B4}" type="slidenum">
              <a:rPr lang="fr-FR" altLang="fr-FR" smtClean="0">
                <a:latin typeface="Arial" pitchFamily="34" charset="0"/>
                <a:ea typeface="Geneva"/>
                <a:cs typeface="Geneva"/>
              </a:rPr>
              <a:pPr/>
              <a:t>4</a:t>
            </a:fld>
            <a:r>
              <a:rPr lang="fr-FR" altLang="fr-FR" smtClean="0">
                <a:latin typeface="Arial" pitchFamily="34" charset="0"/>
                <a:ea typeface="Geneva"/>
                <a:cs typeface="Geneva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6238" t="9051" r="15251" b="4872"/>
          <a:stretch>
            <a:fillRect/>
          </a:stretch>
        </p:blipFill>
        <p:spPr bwMode="auto">
          <a:xfrm>
            <a:off x="1530471" y="1844824"/>
            <a:ext cx="570582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3"/>
          <p:cNvCxnSpPr/>
          <p:nvPr/>
        </p:nvCxnSpPr>
        <p:spPr bwMode="auto">
          <a:xfrm>
            <a:off x="467544" y="9087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sp>
        <p:nvSpPr>
          <p:cNvPr id="6" name="Espace réservé du contenu 7"/>
          <p:cNvSpPr txBox="1">
            <a:spLocks/>
          </p:cNvSpPr>
          <p:nvPr/>
        </p:nvSpPr>
        <p:spPr>
          <a:xfrm>
            <a:off x="720725" y="1305024"/>
            <a:ext cx="7883723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travers </a:t>
            </a:r>
            <a:r>
              <a:rPr kumimoji="0" lang="fr-BE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une charte …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5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sz="1800" b="1" kern="0" dirty="0" smtClean="0">
              <a:solidFill>
                <a:srgbClr val="82BF21"/>
              </a:solidFill>
              <a:latin typeface="+mj-lt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Geneva"/>
              </a:rPr>
              <a:t>212 communes engagées </a:t>
            </a:r>
          </a:p>
        </p:txBody>
      </p:sp>
      <p:pic>
        <p:nvPicPr>
          <p:cNvPr id="7" name="Image 6" descr="ma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68973"/>
            <a:ext cx="6048672" cy="4280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34198\Desktop\Carto Maya 2016\maya arbres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844824"/>
            <a:ext cx="2880000" cy="2038075"/>
          </a:xfrm>
          <a:prstGeom prst="rect">
            <a:avLst/>
          </a:prstGeom>
          <a:noFill/>
        </p:spPr>
      </p:pic>
      <p:pic>
        <p:nvPicPr>
          <p:cNvPr id="4103" name="Picture 7" descr="C:\Users\34198\Desktop\Carto Maya 2016\maya haies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844824"/>
            <a:ext cx="2880000" cy="2038075"/>
          </a:xfrm>
          <a:prstGeom prst="rect">
            <a:avLst/>
          </a:prstGeom>
          <a:noFill/>
        </p:spPr>
      </p:pic>
      <p:pic>
        <p:nvPicPr>
          <p:cNvPr id="4104" name="Picture 8" descr="C:\Users\34198\Desktop\Carto Maya 2016\maya vergers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3861048"/>
            <a:ext cx="2880000" cy="2038075"/>
          </a:xfrm>
          <a:prstGeom prst="rect">
            <a:avLst/>
          </a:prstGeom>
          <a:noFill/>
        </p:spPr>
      </p:pic>
      <p:pic>
        <p:nvPicPr>
          <p:cNvPr id="4105" name="Picture 9" descr="C:\Users\34198\Desktop\Carto Maya 2016\prés fleuris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664" y="3861048"/>
            <a:ext cx="2880000" cy="2038075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6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b="1" kern="0" noProof="0" dirty="0" smtClean="0">
                <a:solidFill>
                  <a:srgbClr val="82BF21"/>
                </a:solidFill>
                <a:latin typeface="+mj-lt"/>
                <a:ea typeface="+mj-ea"/>
              </a:rPr>
              <a:t>Les communes Maya</a:t>
            </a:r>
            <a:endParaRPr kumimoji="0" lang="fr-FR" alt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82BF21"/>
              </a:solidFill>
              <a:effectLst/>
              <a:uLnTx/>
              <a:uFillTx/>
              <a:latin typeface="+mj-lt"/>
              <a:ea typeface="+mj-ea"/>
              <a:cs typeface="Genev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9672" y="3111351"/>
            <a:ext cx="1224136" cy="461665"/>
          </a:xfrm>
          <a:prstGeom prst="rect">
            <a:avLst/>
          </a:prstGeom>
          <a:solidFill>
            <a:srgbClr val="82BF2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Calibri" pitchFamily="34" charset="0"/>
              </a:rPr>
              <a:t>14403 arbres d’alignement  </a:t>
            </a:r>
            <a:endParaRPr lang="fr-BE" sz="1200" dirty="0"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27984" y="3140968"/>
            <a:ext cx="1224136" cy="461665"/>
          </a:xfrm>
          <a:prstGeom prst="rect">
            <a:avLst/>
          </a:prstGeom>
          <a:solidFill>
            <a:srgbClr val="82BF2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Calibri" pitchFamily="34" charset="0"/>
              </a:rPr>
              <a:t>236189 plants de haies </a:t>
            </a:r>
            <a:endParaRPr lang="fr-BE" sz="1200" dirty="0">
              <a:latin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27984" y="5127575"/>
            <a:ext cx="1224136" cy="461665"/>
          </a:xfrm>
          <a:prstGeom prst="rect">
            <a:avLst/>
          </a:prstGeom>
          <a:solidFill>
            <a:srgbClr val="82BF2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Calibri" pitchFamily="34" charset="0"/>
              </a:rPr>
              <a:t>7011 arbres fruitiers</a:t>
            </a:r>
            <a:endParaRPr lang="fr-BE" sz="1200" dirty="0">
              <a:latin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19672" y="5157192"/>
            <a:ext cx="1224136" cy="461665"/>
          </a:xfrm>
          <a:prstGeom prst="rect">
            <a:avLst/>
          </a:prstGeom>
          <a:solidFill>
            <a:srgbClr val="82BF21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Calibri" pitchFamily="34" charset="0"/>
              </a:rPr>
              <a:t>9441 ares de prairies fleuries</a:t>
            </a:r>
            <a:endParaRPr lang="fr-BE" sz="1200" dirty="0">
              <a:latin typeface="Calibri" pitchFamily="34" charset="0"/>
            </a:endParaRPr>
          </a:p>
        </p:txBody>
      </p:sp>
      <p:sp>
        <p:nvSpPr>
          <p:cNvPr id="15" name="Espace réservé du contenu 7"/>
          <p:cNvSpPr txBox="1">
            <a:spLocks/>
          </p:cNvSpPr>
          <p:nvPr/>
        </p:nvSpPr>
        <p:spPr>
          <a:xfrm>
            <a:off x="720725" y="1305024"/>
            <a:ext cx="7883723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réaliser des plantations mellifères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720725" y="1619250"/>
            <a:ext cx="4643363" cy="4140200"/>
          </a:xfrm>
        </p:spPr>
        <p:txBody>
          <a:bodyPr/>
          <a:lstStyle/>
          <a:p>
            <a:pPr>
              <a:buNone/>
            </a:pPr>
            <a:r>
              <a:rPr lang="fr-BE" sz="1800" dirty="0" smtClean="0"/>
              <a:t>… s’engagent à inscrire la commune dans la Convention « Bords de routes- Fauchage tardif »  avec pour objectif de réserver certaines zones au fleurissement naturel</a:t>
            </a:r>
            <a:endParaRPr lang="fr-BE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7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547" t="8001" r="33560" b="4851"/>
          <a:stretch>
            <a:fillRect/>
          </a:stretch>
        </p:blipFill>
        <p:spPr bwMode="auto">
          <a:xfrm>
            <a:off x="5364088" y="1311433"/>
            <a:ext cx="2736303" cy="420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720725" y="1619250"/>
            <a:ext cx="4643363" cy="4140200"/>
          </a:xfrm>
        </p:spPr>
        <p:txBody>
          <a:bodyPr/>
          <a:lstStyle/>
          <a:p>
            <a:pPr>
              <a:buNone/>
            </a:pPr>
            <a:r>
              <a:rPr lang="fr-BE" sz="1800" dirty="0" smtClean="0"/>
              <a:t>… s’engagent à établir un plan de gestion différenciée des espaces verts sur la commune et une formation du personnel</a:t>
            </a:r>
            <a:endParaRPr lang="fr-BE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8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pic>
        <p:nvPicPr>
          <p:cNvPr id="2050" name="Picture 2" descr="http://www.gestiondifferenciee.be/files/panneau_expo/ExpoGD_panneau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400" y="1506770"/>
            <a:ext cx="2736000" cy="3866446"/>
          </a:xfrm>
          <a:prstGeom prst="rect">
            <a:avLst/>
          </a:prstGeom>
          <a:noFill/>
        </p:spPr>
      </p:pic>
      <p:pic>
        <p:nvPicPr>
          <p:cNvPr id="7" name="Image 17" descr="bannierrepppt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149080"/>
            <a:ext cx="526130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35656-4C5F-46CC-8EAC-52C4B1FC8D30}" type="slidenum">
              <a:rPr lang="fr-FR" smtClean="0"/>
              <a:pPr>
                <a:defRPr/>
              </a:pPr>
              <a:t>9</a:t>
            </a:fld>
            <a:r>
              <a:rPr lang="fr-FR" smtClean="0"/>
              <a:t> 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19944" y="1061120"/>
            <a:ext cx="8136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3125" y="6921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Les</a:t>
            </a:r>
            <a:r>
              <a:rPr kumimoji="0" lang="fr-FR" alt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 communes </a:t>
            </a:r>
            <a:r>
              <a:rPr kumimoji="0" lang="fr-FR" alt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2BF21"/>
                </a:solidFill>
                <a:effectLst/>
                <a:uLnTx/>
                <a:uFillTx/>
                <a:latin typeface="+mj-lt"/>
                <a:ea typeface="+mj-ea"/>
                <a:cs typeface="Geneva"/>
              </a:rPr>
              <a:t>Maya</a:t>
            </a: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720725" y="1619250"/>
            <a:ext cx="4643363" cy="414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Geneva"/>
              </a:rPr>
              <a:t>… s’engagent à intégrer au moins 20 % de mellifères dans les fleurissements communaux</a:t>
            </a:r>
            <a:endParaRPr kumimoji="0" lang="fr-B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Geneva"/>
            </a:endParaRPr>
          </a:p>
        </p:txBody>
      </p:sp>
      <p:pic>
        <p:nvPicPr>
          <p:cNvPr id="2050" name="Picture 2" descr="C:\Users\34198\Desktop\2486.jpg"/>
          <p:cNvPicPr>
            <a:picLocks noChangeAspect="1" noChangeArrowheads="1"/>
          </p:cNvPicPr>
          <p:nvPr/>
        </p:nvPicPr>
        <p:blipFill>
          <a:blip r:embed="rId2"/>
          <a:srcRect l="10102" r="5040"/>
          <a:stretch>
            <a:fillRect/>
          </a:stretch>
        </p:blipFill>
        <p:spPr bwMode="auto">
          <a:xfrm>
            <a:off x="3060096" y="3212976"/>
            <a:ext cx="3024336" cy="2376000"/>
          </a:xfrm>
          <a:prstGeom prst="rect">
            <a:avLst/>
          </a:prstGeom>
          <a:noFill/>
        </p:spPr>
      </p:pic>
      <p:pic>
        <p:nvPicPr>
          <p:cNvPr id="2051" name="Picture 3" descr="C:\Users\34198\Desktop\100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448" y="3212976"/>
            <a:ext cx="2376000" cy="2376000"/>
          </a:xfrm>
          <a:prstGeom prst="rect">
            <a:avLst/>
          </a:prstGeom>
          <a:noFill/>
        </p:spPr>
      </p:pic>
      <p:pic>
        <p:nvPicPr>
          <p:cNvPr id="1026" name="Picture 2" descr="X:\PUB-O3060300\Commun\SOMME Laurent\Brochure mellifères\Euphorbia_sarawschanica_7.jpg"/>
          <p:cNvPicPr>
            <a:picLocks noChangeAspect="1" noChangeArrowheads="1"/>
          </p:cNvPicPr>
          <p:nvPr/>
        </p:nvPicPr>
        <p:blipFill>
          <a:blip r:embed="rId4"/>
          <a:srcRect l="4027" r="31543"/>
          <a:stretch>
            <a:fillRect/>
          </a:stretch>
        </p:blipFill>
        <p:spPr bwMode="auto">
          <a:xfrm>
            <a:off x="611824" y="3212976"/>
            <a:ext cx="230425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2708</TotalTime>
  <Words>488</Words>
  <Application>Microsoft Office PowerPoint</Application>
  <PresentationFormat>On-screen Show (4:3)</PresentationFormat>
  <Paragraphs>126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Nouvelle présentation</vt:lpstr>
      <vt:lpstr>Que fait la Wallonie pour les abeilles?   Le Plan Maya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SAAD Layla</dc:creator>
  <cp:lastModifiedBy>marcpeeters</cp:lastModifiedBy>
  <cp:revision>392</cp:revision>
  <cp:lastPrinted>1904-01-01T00:00:00Z</cp:lastPrinted>
  <dcterms:created xsi:type="dcterms:W3CDTF">1904-01-01T00:00:00Z</dcterms:created>
  <dcterms:modified xsi:type="dcterms:W3CDTF">2017-05-15T05:03:39Z</dcterms:modified>
</cp:coreProperties>
</file>